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5" r:id="rId2"/>
    <p:sldId id="256" r:id="rId3"/>
    <p:sldId id="257" r:id="rId4"/>
    <p:sldId id="259" r:id="rId5"/>
    <p:sldId id="277" r:id="rId6"/>
    <p:sldId id="262" r:id="rId7"/>
    <p:sldId id="270" r:id="rId8"/>
    <p:sldId id="271" r:id="rId9"/>
    <p:sldId id="260" r:id="rId10"/>
    <p:sldId id="269" r:id="rId11"/>
    <p:sldId id="272" r:id="rId12"/>
    <p:sldId id="273" r:id="rId13"/>
    <p:sldId id="278" r:id="rId14"/>
    <p:sldId id="274" r:id="rId15"/>
    <p:sldId id="275" r:id="rId16"/>
    <p:sldId id="27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6F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5075" autoAdjust="0"/>
  </p:normalViewPr>
  <p:slideViewPr>
    <p:cSldViewPr snapToGrid="0">
      <p:cViewPr varScale="1">
        <p:scale>
          <a:sx n="53" d="100"/>
          <a:sy n="53" d="100"/>
        </p:scale>
        <p:origin x="1838" y="62"/>
      </p:cViewPr>
      <p:guideLst/>
    </p:cSldViewPr>
  </p:slideViewPr>
  <p:outlineViewPr>
    <p:cViewPr>
      <p:scale>
        <a:sx n="33" d="100"/>
        <a:sy n="33" d="100"/>
      </p:scale>
      <p:origin x="0" y="-9509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2ED55-8F7C-4EA6-9C11-FB0573A4F055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63100C-7DA2-41E7-8ADB-234335B27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6679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63100C-7DA2-41E7-8ADB-234335B27EE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2443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1200" y="-422275"/>
            <a:ext cx="5435600" cy="3059113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11015" y="2731477"/>
            <a:ext cx="6471139" cy="662353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 flipV="1">
            <a:off x="3868615" y="9144000"/>
            <a:ext cx="2987798" cy="45719"/>
          </a:xfrm>
        </p:spPr>
        <p:txBody>
          <a:bodyPr/>
          <a:lstStyle/>
          <a:p>
            <a:fld id="{B163100C-7DA2-41E7-8ADB-234335B27EE1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53713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63100C-7DA2-41E7-8ADB-234335B27EE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17127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63100C-7DA2-41E7-8ADB-234335B27EE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9502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63100C-7DA2-41E7-8ADB-234335B27EE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6024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63100C-7DA2-41E7-8ADB-234335B27EE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4113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63100C-7DA2-41E7-8ADB-234335B27EE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9426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63100C-7DA2-41E7-8ADB-234335B27EE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841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63100C-7DA2-41E7-8ADB-234335B27EE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304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63100C-7DA2-41E7-8ADB-234335B27EE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0158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3938955"/>
            <a:ext cx="5486400" cy="474625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63100C-7DA2-41E7-8ADB-234335B27EE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686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63100C-7DA2-41E7-8ADB-234335B27EE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392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0" y="246063"/>
            <a:ext cx="4845050" cy="2725737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92722" y="2774950"/>
            <a:ext cx="6359769" cy="636905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63100C-7DA2-41E7-8ADB-234335B27EE1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7212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SzPts val="1100"/>
              <a:buFont typeface="Arial" panose="020B0604020202020204" pitchFamily="34" charset="0"/>
              <a:buNone/>
            </a:pPr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63100C-7DA2-41E7-8ADB-234335B27EE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076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63100C-7DA2-41E7-8ADB-234335B27EE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2112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63100C-7DA2-41E7-8ADB-234335B27EE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627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83230-070A-D68C-E76B-70CC345347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C2C88A-FBBF-CD3B-B21B-A28BF71961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3DF63D-B4E6-0ED7-0FD2-8E7E25589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B32DC-86F3-4FCF-998B-2E418824BCD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81B28E-CDC6-77C9-F494-CFB46AD2E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B07D45-796E-51F2-C58E-FA5AC44C3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3B547-5D7B-49AA-A844-CF62CFB4DF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439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0ADDB-C8F8-F19A-DAF4-8DBC8975D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DD59EF-3BF9-8A65-D07A-8B8D5FF3C3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46BC0-D609-AE66-891A-909ECB47F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B32DC-86F3-4FCF-998B-2E418824BCD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0ADE3F-8465-AB94-90ED-FFE71C5F1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40F932-39F2-39EB-4D00-F7E19E16E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3B547-5D7B-49AA-A844-CF62CFB4DF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837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30DC48-6263-8CAF-7C60-EC9BAC4CEF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10E7D4-F73E-C53C-4CB3-1EFBAC5796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2D2A39-0851-8AA3-D3E1-32140A456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B32DC-86F3-4FCF-998B-2E418824BCD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64764-4DEC-A14A-5EAB-4FC879836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D6B3A2-03A6-09CE-3111-A34C9CF3E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3B547-5D7B-49AA-A844-CF62CFB4DF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603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E0624-6CB2-C24F-A7B0-3991E2CFF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190AC-AB3E-2182-4EF2-7A359D870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2D9BD-3D34-B062-EA84-0A59CD544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B32DC-86F3-4FCF-998B-2E418824BCD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DFB79E-7B1D-371E-1C36-6AEAA1BF7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C085E-CC13-CDED-AD22-EB45B0D0D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3B547-5D7B-49AA-A844-CF62CFB4DF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604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4F857-D9CA-539A-F394-1F481791C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92442-BB91-1027-E97A-B82961459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5045C6-02CD-EF2E-2309-C1A7FA650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B32DC-86F3-4FCF-998B-2E418824BCD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62EE5-4FBB-FEBC-76BF-4285FDD14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4C0838-813D-8856-D5B4-DECFDAB41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3B547-5D7B-49AA-A844-CF62CFB4DF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70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D8B29-3EF4-64DB-4CDD-72206510B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67825-4B0B-3619-A0F7-BCB1D0C24B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799C54-2381-D673-2B39-D7E9BA2BA4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F8C824-059E-CDB1-6F30-F9BDC9A6A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B32DC-86F3-4FCF-998B-2E418824BCD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639BA3-55C6-EAC4-C11F-CC4D3596C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CE312A-DBE8-A1F2-6552-EC61D411A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3B547-5D7B-49AA-A844-CF62CFB4DF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738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670C2-B4B6-E293-05F5-D1986C61F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7F9545-D80F-53BD-0A3D-F58AF64012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6350C3-DC86-A364-5B55-389B633161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6D488E-4CB7-73ED-FD6A-99ABEA9BDC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C0A0AC-AF6F-08FE-0709-EC12413295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6521E3-26D9-2D6E-13FF-12E7E9530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B32DC-86F3-4FCF-998B-2E418824BCD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CC7FB5-9CD5-CC2F-F7AF-CEBD017A6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A3DD2A-5703-EADA-49B3-A7BDB92C7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3B547-5D7B-49AA-A844-CF62CFB4DF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287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A8E94-8D45-6771-76BA-E5E2DC930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7C080A-DB9C-CD0D-E0A7-858092083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B32DC-86F3-4FCF-998B-2E418824BCD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E4218A-DC64-5ACB-1BA0-E7D3314D7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E16DD4-DBB8-9091-3D33-CA743223B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3B547-5D7B-49AA-A844-CF62CFB4DF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111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0F67F9-30E0-A8B8-2B3F-FDBCFA27B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B32DC-86F3-4FCF-998B-2E418824BCD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BEE4C2-8B13-E6FB-285A-FC259BB83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97AAD-57F6-1C66-456D-1E2CAC2EE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3B547-5D7B-49AA-A844-CF62CFB4DF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696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0B845-7BE2-22D0-533C-2218A8F0F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3A706-9955-6703-5F88-0D428296F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11D1B-6A1D-81C7-E126-1C0B1A87D8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7CD96F-E492-CA4C-3144-19EC78E67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B32DC-86F3-4FCF-998B-2E418824BCD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E248E-E8B2-5042-2DB3-FD2DA2A5C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8E6265-9574-502C-B640-A7AFFF903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3B547-5D7B-49AA-A844-CF62CFB4DF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198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F9824-B1BB-7904-8B57-DA262B46D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924D62-3278-A65E-9446-3B0BD4F143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AA7FF5-7275-9BE4-821B-3973CBDEF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9BC86A-1704-CC7B-0B77-4C33ACA2E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B32DC-86F3-4FCF-998B-2E418824BCD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E315DE-3C54-F133-7C87-B7809B671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F929B7-2A7E-0A16-BA55-6EDA04867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3B547-5D7B-49AA-A844-CF62CFB4DF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22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990474-912D-017D-C5A5-BCB11F65A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73E15D-7361-EE4F-60BC-3DD48AAEA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790F7-D6C9-4FEA-DF26-3D65A979A1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32DC-86F3-4FCF-998B-2E418824BCD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968597-0A5B-7795-0292-2CD40A6AD7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28C07-DC49-9102-41DC-97552A3FEB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3B547-5D7B-49AA-A844-CF62CFB4DF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897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cappointments.org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kcappointments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cappointments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43A7A40-1AE6-4218-A8E0-8248174A5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D8AB40A-4374-4897-B5EE-9F8913476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6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305D6E-69FB-C394-7AE3-804AF84316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1430" y="3225451"/>
            <a:ext cx="9605412" cy="3452366"/>
          </a:xfrm>
        </p:spPr>
        <p:txBody>
          <a:bodyPr anchor="b">
            <a:normAutofit/>
          </a:bodyPr>
          <a:lstStyle/>
          <a:p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 APPLYING FOR SILK</a:t>
            </a:r>
            <a:b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</a:br>
            <a:b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</a:br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Presentation to </a:t>
            </a:r>
            <a:br>
              <a:rPr lang="en-GB" sz="40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</a:br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KC Assessors</a:t>
            </a:r>
            <a:b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</a:br>
            <a:br>
              <a:rPr lang="en-GB" sz="3100" b="1" dirty="0">
                <a:solidFill>
                  <a:schemeClr val="tx2"/>
                </a:solidFill>
                <a:latin typeface="Aptos" panose="020B0004020202020204" pitchFamily="34" charset="0"/>
              </a:rPr>
            </a:br>
            <a:r>
              <a:rPr lang="en-GB" sz="36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July 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5A211C-EF78-BDC5-1858-DC15FA6944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59886" y="4025019"/>
            <a:ext cx="670904" cy="1714044"/>
          </a:xfrm>
        </p:spPr>
        <p:txBody>
          <a:bodyPr anchor="t">
            <a:normAutofit/>
          </a:bodyPr>
          <a:lstStyle/>
          <a:p>
            <a:pPr algn="l"/>
            <a:endParaRPr lang="en-GB" sz="1600" b="1" dirty="0">
              <a:solidFill>
                <a:schemeClr val="tx2"/>
              </a:solidFill>
              <a:latin typeface="Aptos" panose="020B0004020202020204" pitchFamily="34" charset="0"/>
            </a:endParaRPr>
          </a:p>
          <a:p>
            <a:pPr algn="l"/>
            <a:endParaRPr lang="en-GB" sz="1600" b="1" dirty="0">
              <a:solidFill>
                <a:schemeClr val="tx2"/>
              </a:solidFill>
              <a:latin typeface="Aptos" panose="020B0004020202020204" pitchFamily="34" charset="0"/>
            </a:endParaRPr>
          </a:p>
          <a:p>
            <a:pPr algn="l"/>
            <a:endParaRPr lang="en-GB" sz="1600" b="1" dirty="0">
              <a:solidFill>
                <a:schemeClr val="tx2"/>
              </a:solidFill>
              <a:latin typeface="Aptos" panose="020B0004020202020204" pitchFamily="34" charset="0"/>
            </a:endParaRPr>
          </a:p>
          <a:p>
            <a:pPr algn="l"/>
            <a:endParaRPr lang="en-GB" sz="1600" b="1" i="1" dirty="0">
              <a:solidFill>
                <a:schemeClr val="tx2"/>
              </a:solidFill>
              <a:latin typeface="Aptos" panose="020B0004020202020204" pitchFamily="34" charset="0"/>
            </a:endParaRPr>
          </a:p>
          <a:p>
            <a:pPr algn="l"/>
            <a:endParaRPr lang="en-GB" sz="1600" b="1" dirty="0">
              <a:solidFill>
                <a:schemeClr val="tx2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783379C-045E-4010-ABDC-A270A0AA1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6401" y="170308"/>
            <a:ext cx="2514948" cy="2174333"/>
            <a:chOff x="-305" y="-4155"/>
            <a:chExt cx="2514948" cy="217433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B0AB1BF-11AE-4CFF-85EC-E51DBD316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26548A0-953E-4FBA-97A5-592ACAF42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84FA27B-CD1F-421B-BB4F-B141F02FF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CDBD6AB-1AC7-4807-9C34-01139BB7C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Picture 2">
            <a:extLst>
              <a:ext uri="{FF2B5EF4-FFF2-40B4-BE49-F238E27FC236}">
                <a16:creationId xmlns:a16="http://schemas.microsoft.com/office/drawing/2014/main" id="{FAE4B945-7F27-3F68-6DB8-D052757805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"/>
          <a:stretch/>
        </p:blipFill>
        <p:spPr bwMode="auto">
          <a:xfrm>
            <a:off x="3406262" y="0"/>
            <a:ext cx="5737746" cy="3452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F5FDDF18-F156-4D2D-82C6-F55008E33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130553" y="4560734"/>
            <a:ext cx="3061446" cy="2297265"/>
            <a:chOff x="-305" y="-1"/>
            <a:chExt cx="3832880" cy="2876136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22C29E-FFDD-45BC-A286-9C00C8E2D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9E2381D-1763-4D42-A3A2-B2345DD35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2A622D5-9532-4E0C-B9A8-DAEDD46462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C0ABE88-5ADF-4A31-8505-78968DBB5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78076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3C823D3-D619-407C-89E0-C6F6B1E7A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7F8E3E-2FFA-4A0F-B3C7-E57ADDCFB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E9E00B-7885-4268-91BA-A4D67A666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94707"/>
            <a:ext cx="10403174" cy="1325563"/>
          </a:xfrm>
        </p:spPr>
        <p:txBody>
          <a:bodyPr anchor="b">
            <a:normAutofit/>
          </a:bodyPr>
          <a:lstStyle/>
          <a:p>
            <a:pPr algn="ctr"/>
            <a:br>
              <a:rPr lang="en-GB" sz="2000" b="1" dirty="0">
                <a:solidFill>
                  <a:schemeClr val="tx2"/>
                </a:solidFill>
              </a:rPr>
            </a:br>
            <a:br>
              <a:rPr lang="en-GB" sz="2000" b="1" dirty="0">
                <a:solidFill>
                  <a:schemeClr val="tx2"/>
                </a:solidFill>
              </a:rPr>
            </a:br>
            <a:br>
              <a:rPr lang="en-GB" sz="2000" b="1" dirty="0">
                <a:solidFill>
                  <a:schemeClr val="tx2"/>
                </a:solidFill>
              </a:rPr>
            </a:br>
            <a:endParaRPr lang="en-GB" sz="2000" b="1" dirty="0">
              <a:solidFill>
                <a:schemeClr val="tx2"/>
              </a:solidFill>
              <a:latin typeface="+mn-lt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D939F1-7ABE-4D0E-946A-43F37F556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3346102" cy="2510865"/>
            <a:chOff x="-305" y="-1"/>
            <a:chExt cx="3832880" cy="2876136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3FE0426-0FE4-451E-A8BB-08DA6A6AC2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A32F7E8-35B4-451F-AA07-AECF7CA1D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097796-C3C8-4772-9EBD-9F5CA368F5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C4BC137-BB50-4235-A83F-4B4EEE159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DA8B2-9170-4FA1-A46D-6D05CCDA9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302502"/>
            <a:ext cx="10403174" cy="45554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2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Areas that evidence could cover for oral advocacy are the applicant’s ability to:</a:t>
            </a:r>
            <a:endParaRPr lang="en-GB" sz="2200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r>
              <a:rPr lang="en-GB" sz="22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Change tack in response to new information and/or challenge</a:t>
            </a:r>
          </a:p>
          <a:p>
            <a:r>
              <a:rPr lang="en-GB" sz="22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Produce succinct and well-constructed arguments</a:t>
            </a:r>
          </a:p>
          <a:p>
            <a:r>
              <a:rPr lang="en-GB" sz="22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Demonstrate excellent interaction with the bench, listening and taking cues</a:t>
            </a:r>
          </a:p>
          <a:p>
            <a:r>
              <a:rPr lang="en-GB" sz="22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Ensure understanding of clients, witnesses and others and use that to improve outcomes</a:t>
            </a:r>
          </a:p>
          <a:p>
            <a:r>
              <a:rPr lang="en-GB" sz="22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Take only necessary points</a:t>
            </a:r>
          </a:p>
          <a:p>
            <a:r>
              <a:rPr lang="en-GB" sz="22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Recognise the need to flex style according to audience, settings and reactions of others – including mid case</a:t>
            </a:r>
          </a:p>
          <a:p>
            <a:r>
              <a:rPr lang="en-GB" sz="22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Deal with tricky case management issues</a:t>
            </a:r>
          </a:p>
          <a:p>
            <a:r>
              <a:rPr lang="en-GB" sz="22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Recognise things that have gone wrong and how to improve.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DB3963A-4187-4A72-9DA4-CA6BADE22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072780" y="3734338"/>
            <a:ext cx="3878664" cy="236865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428E75E-001A-4568-B035-574F1303E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4AC8CFC-1164-4525-82A0-25F75ADCF4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F35C856-5B70-4CA2-BB8F-A37197D8F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50FD8B0-DE97-47B1-84ED-67A3BD00FE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2">
            <a:extLst>
              <a:ext uri="{FF2B5EF4-FFF2-40B4-BE49-F238E27FC236}">
                <a16:creationId xmlns:a16="http://schemas.microsoft.com/office/drawing/2014/main" id="{4A52696E-D04C-4E63-12D7-EE26C8E6A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6755" y="212445"/>
            <a:ext cx="3404938" cy="209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8158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3C823D3-D619-407C-89E0-C6F6B1E7A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7F8E3E-2FFA-4A0F-B3C7-E57ADDCFB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3D939F1-7ABE-4D0E-946A-43F37F556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3346102" cy="2510865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3FE0426-0FE4-451E-A8BB-08DA6A6AC2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A32F7E8-35B4-451F-AA07-AECF7CA1D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1097796-C3C8-4772-9EBD-9F5CA368F5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C4BC137-BB50-4235-A83F-4B4EEE159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0EF1C4A-D532-9B36-4194-0AEA485A8207}"/>
              </a:ext>
            </a:extLst>
          </p:cNvPr>
          <p:cNvSpPr txBox="1"/>
          <p:nvPr/>
        </p:nvSpPr>
        <p:spPr>
          <a:xfrm>
            <a:off x="725713" y="2302502"/>
            <a:ext cx="11465753" cy="498366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96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COMPETENCY C – WORKING WITH OTHERS</a:t>
            </a:r>
          </a:p>
          <a:p>
            <a:pPr mar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100" b="1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6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Areas that evidence could cover for competency C are the applicant’s ability to:</a:t>
            </a:r>
          </a:p>
          <a:p>
            <a:pPr marL="285750" indent="-2520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88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Demonstrate the leadership expected of a silk</a:t>
            </a:r>
          </a:p>
          <a:p>
            <a:pPr marL="285750" indent="-2520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88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Secure the confidence of the court and of fellow advocates</a:t>
            </a:r>
          </a:p>
          <a:p>
            <a:pPr marL="285750" indent="-2520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88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Handle vulnerable witnesses/clients</a:t>
            </a:r>
          </a:p>
          <a:p>
            <a:pPr marL="285750" indent="-2520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88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Deal with clients</a:t>
            </a:r>
          </a:p>
          <a:p>
            <a:pPr marL="285750" indent="-2520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88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Be polite and respectful towards people at all levels and in all roles</a:t>
            </a:r>
          </a:p>
          <a:p>
            <a:pPr marL="285750" indent="-2520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88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Adapt their style</a:t>
            </a:r>
          </a:p>
          <a:p>
            <a:pPr marL="285750" indent="-2520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88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Act with frankness and integrity – take adverse arguments and disclose appropriately</a:t>
            </a:r>
          </a:p>
          <a:p>
            <a:pPr marL="285750" indent="-2520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88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Be organised, meet deadlines and prioritise well</a:t>
            </a:r>
          </a:p>
          <a:p>
            <a:pPr marL="285750" indent="-2520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88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Be an excellent team leader</a:t>
            </a:r>
          </a:p>
          <a:p>
            <a:pPr marL="285750" indent="-2520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88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Build diverse, well-rounded teams.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2"/>
              </a:solidFill>
              <a:latin typeface="Aptos" panose="020B0004020202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600" dirty="0">
              <a:solidFill>
                <a:schemeClr val="tx2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DB3963A-4187-4A72-9DA4-CA6BADE22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072780" y="3734338"/>
            <a:ext cx="3878664" cy="236865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428E75E-001A-4568-B035-574F1303E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4AC8CFC-1164-4525-82A0-25F75ADCF4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F35C856-5B70-4CA2-BB8F-A37197D8F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50FD8B0-DE97-47B1-84ED-67A3BD00FE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2">
            <a:extLst>
              <a:ext uri="{FF2B5EF4-FFF2-40B4-BE49-F238E27FC236}">
                <a16:creationId xmlns:a16="http://schemas.microsoft.com/office/drawing/2014/main" id="{033B6C2B-0BB8-94D4-C6AF-66108DC11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6755" y="212445"/>
            <a:ext cx="3404938" cy="209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9467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490BDA8-C5A5-033F-9F98-6A22B30559AB}"/>
              </a:ext>
            </a:extLst>
          </p:cNvPr>
          <p:cNvSpPr txBox="1"/>
          <p:nvPr/>
        </p:nvSpPr>
        <p:spPr>
          <a:xfrm>
            <a:off x="595085" y="2296870"/>
            <a:ext cx="11146971" cy="45312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COMPETENCY D – DIVERSITY ACTION &amp; UNDERSTANDING</a:t>
            </a:r>
          </a:p>
          <a:p>
            <a:pPr mar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Areas that evidence could cover for competency D are the applicant’s ability to: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 b="1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Bring awareness of diverse needs of individuals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Deal with diverse clients and/or witnesses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Build diverse teams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Confront discrimination/behaving as a role model, for example setting up initiatives or being the first in an area to do something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Lead initiatives to improve diversity, including evidence of outcomes.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943381A-2539-9DCC-02B5-87C825FD4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6755" y="212445"/>
            <a:ext cx="3404938" cy="209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111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0CA7112-753D-C337-FE30-91E0D9E848F5}"/>
              </a:ext>
            </a:extLst>
          </p:cNvPr>
          <p:cNvSpPr txBox="1"/>
          <p:nvPr/>
        </p:nvSpPr>
        <p:spPr>
          <a:xfrm>
            <a:off x="537029" y="2396721"/>
            <a:ext cx="11408228" cy="406213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300" b="1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300" b="1" dirty="0">
              <a:solidFill>
                <a:schemeClr val="tx2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en-US" sz="96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THE “STAR” APPROACH </a:t>
            </a:r>
          </a:p>
          <a:p>
            <a:pPr algn="ctr">
              <a:lnSpc>
                <a:spcPct val="90000"/>
              </a:lnSpc>
            </a:pPr>
            <a:endParaRPr lang="en-US" sz="9600" b="1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9600" dirty="0">
              <a:solidFill>
                <a:schemeClr val="tx2"/>
              </a:solidFill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96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To help structure your evidence, you may wish to use the STAR model:</a:t>
            </a:r>
          </a:p>
          <a:p>
            <a:pPr>
              <a:lnSpc>
                <a:spcPct val="90000"/>
              </a:lnSpc>
            </a:pPr>
            <a:endParaRPr lang="en-US" sz="9600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9600" b="1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9600" b="1" i="0" dirty="0">
                <a:solidFill>
                  <a:schemeClr val="accent6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Situation</a:t>
            </a:r>
            <a:r>
              <a:rPr lang="en-US" sz="9600" b="0" i="0" dirty="0">
                <a:solidFill>
                  <a:schemeClr val="accent6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: briefly explain a situation the applicant was directly involved in 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9600" dirty="0">
              <a:solidFill>
                <a:schemeClr val="accent6">
                  <a:lumMod val="50000"/>
                </a:schemeClr>
              </a:solidFill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9600" b="1" i="0" dirty="0">
                <a:solidFill>
                  <a:schemeClr val="accent6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Task</a:t>
            </a:r>
            <a:r>
              <a:rPr lang="en-US" sz="9600" b="0" i="0" dirty="0">
                <a:solidFill>
                  <a:schemeClr val="accent6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: briefly describe what the applicant had to achieve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9600" b="1" i="0" dirty="0">
              <a:solidFill>
                <a:schemeClr val="accent6">
                  <a:lumMod val="50000"/>
                </a:schemeClr>
              </a:solidFill>
              <a:effectLst/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9600" b="1" i="0" dirty="0">
                <a:solidFill>
                  <a:schemeClr val="accent6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Action</a:t>
            </a:r>
            <a:r>
              <a:rPr lang="en-US" sz="9600" b="0" i="0" dirty="0">
                <a:solidFill>
                  <a:schemeClr val="accent6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: describe the action the applicant took and how they achieved the objective 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9600" b="1" i="0" dirty="0">
              <a:solidFill>
                <a:schemeClr val="accent6">
                  <a:lumMod val="50000"/>
                </a:schemeClr>
              </a:solidFill>
              <a:effectLst/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9600" b="1" i="0" dirty="0">
                <a:solidFill>
                  <a:schemeClr val="accent6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Result and Reflection</a:t>
            </a:r>
            <a:r>
              <a:rPr lang="en-US" sz="9600" b="0" i="0" dirty="0">
                <a:solidFill>
                  <a:schemeClr val="accent6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: describe the outcome of the applicant’s action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300" b="1" dirty="0">
              <a:solidFill>
                <a:schemeClr val="tx2"/>
              </a:solidFill>
            </a:endParaRP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>
              <a:solidFill>
                <a:schemeClr val="tx2"/>
              </a:solidFill>
            </a:endParaRP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>
              <a:solidFill>
                <a:schemeClr val="tx2"/>
              </a:solidFill>
              <a:effectLst/>
            </a:endParaRP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>
              <a:solidFill>
                <a:schemeClr val="tx2"/>
              </a:solidFill>
              <a:effectLst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A4E1DDD6-1CC0-66C0-F7AD-F36E099C7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6755" y="212445"/>
            <a:ext cx="3404938" cy="209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91152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A0F0F68-9701-DBAD-C284-BD5D30E88C13}"/>
              </a:ext>
            </a:extLst>
          </p:cNvPr>
          <p:cNvSpPr txBox="1"/>
          <p:nvPr/>
        </p:nvSpPr>
        <p:spPr>
          <a:xfrm>
            <a:off x="1179226" y="2335695"/>
            <a:ext cx="9833548" cy="430986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96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OVERALL RATING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9600" dirty="0">
              <a:solidFill>
                <a:schemeClr val="tx2"/>
              </a:solidFill>
              <a:latin typeface="Aptos" panose="020B0004020202020204" pitchFamily="34" charset="0"/>
            </a:endParaRP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9600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You will be asked to give an overall rating for each applicant: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9600" dirty="0">
              <a:solidFill>
                <a:schemeClr val="accent6">
                  <a:lumMod val="50000"/>
                </a:schemeClr>
              </a:solidFill>
              <a:effectLst/>
              <a:latin typeface="Aptos" panose="020B0004020202020204" pitchFamily="34" charset="0"/>
            </a:endParaRP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600" b="1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Clearly ready for appointment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600" b="1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Ready for appointment 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600" b="1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Possibly ready for appointment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600" b="1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Not yet ready for appointment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600" b="1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Not satisfactory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600" b="1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Insufficient information to express a view</a:t>
            </a:r>
            <a:endParaRPr lang="en-US" sz="9600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9600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96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Please briefly summarise the reason for your overall rating.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9600" dirty="0">
              <a:solidFill>
                <a:schemeClr val="accent6">
                  <a:lumMod val="50000"/>
                </a:schemeClr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9600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2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644244B-DD8F-57F4-ED28-2DEAC1F91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6755" y="212445"/>
            <a:ext cx="3404938" cy="209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7341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7BDD930-0E65-490A-9CE5-554C357C4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912C67-99A1-4956-8F68-1846C2177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5A039F-3763-D5A0-08A1-CB94D5BAD5AA}"/>
              </a:ext>
            </a:extLst>
          </p:cNvPr>
          <p:cNvSpPr txBox="1"/>
          <p:nvPr/>
        </p:nvSpPr>
        <p:spPr>
          <a:xfrm>
            <a:off x="957943" y="1335314"/>
            <a:ext cx="10426128" cy="599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US" sz="2600" b="1" dirty="0">
              <a:solidFill>
                <a:schemeClr val="accent6">
                  <a:lumMod val="50000"/>
                </a:schemeClr>
              </a:solidFill>
              <a:effectLst/>
              <a:latin typeface="Aptos" panose="020B0004020202020204" pitchFamily="34" charset="0"/>
            </a:endParaRPr>
          </a:p>
          <a:p>
            <a:pPr algn="ctr">
              <a:lnSpc>
                <a:spcPct val="90000"/>
              </a:lnSpc>
              <a:spcAft>
                <a:spcPts val="1000"/>
              </a:spcAft>
            </a:pP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Further Assistance </a:t>
            </a:r>
            <a:endParaRPr lang="en-US" sz="2600" b="1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marL="57150" algn="ctr">
              <a:lnSpc>
                <a:spcPct val="90000"/>
              </a:lnSpc>
            </a:pPr>
            <a:endParaRPr lang="en-US" sz="2400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marL="57150" algn="ctr">
              <a:lnSpc>
                <a:spcPct val="90000"/>
              </a:lnSpc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The f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ull guidance for assessors, including the competency framework can be found on our website: 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www.kcappointments.org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 </a:t>
            </a:r>
          </a:p>
          <a:p>
            <a:pPr marL="285750" indent="-2286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marL="57150" algn="ctr">
              <a:lnSpc>
                <a:spcPct val="90000"/>
              </a:lnSpc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Please contact the KCA Chief Executive if you would lik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e any 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nformation or assistance. We are always happy to help. </a:t>
            </a:r>
          </a:p>
          <a:p>
            <a:pPr marL="57150" algn="ctr">
              <a:lnSpc>
                <a:spcPct val="90000"/>
              </a:lnSpc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 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marL="57150" algn="ctr">
              <a:lnSpc>
                <a:spcPct val="90000"/>
              </a:lnSpc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Telephone: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0207 831 002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0</a:t>
            </a:r>
          </a:p>
          <a:p>
            <a:pPr marL="57150" algn="ctr">
              <a:lnSpc>
                <a:spcPct val="90000"/>
              </a:lnSpc>
            </a:pPr>
            <a:endParaRPr lang="en-US" sz="2400" dirty="0">
              <a:solidFill>
                <a:schemeClr val="accent6">
                  <a:lumMod val="50000"/>
                </a:schemeClr>
              </a:solidFill>
              <a:effectLst/>
              <a:latin typeface="Aptos" panose="020B0004020202020204" pitchFamily="34" charset="0"/>
            </a:endParaRPr>
          </a:p>
          <a:p>
            <a:pPr marL="57150" algn="ctr">
              <a:lnSpc>
                <a:spcPct val="90000"/>
              </a:lnSpc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Email: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assessments@KCappointments.org 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hannah.miller@KCappointments.org </a:t>
            </a: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69E5994-073E-4708-B3E6-43BFED0CE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-381784" y="4178643"/>
            <a:ext cx="3061444" cy="2297267"/>
            <a:chOff x="-305" y="-1"/>
            <a:chExt cx="3832880" cy="287613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32F818D-9087-4691-AABA-465619A0C2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8B7668A-5C96-4FB9-BFA9-38094EB87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F4F95BD-8661-4C45-94E3-CF3159BF4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85BBF8A-E2FB-47F6-A60F-4FB855D50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D81D498-EAA8-40F3-8230-AE4DEDA38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906190" y="0"/>
            <a:ext cx="3282247" cy="2837712"/>
            <a:chOff x="-305" y="-4155"/>
            <a:chExt cx="2514948" cy="217433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62F2402-5879-41A3-ACEC-6D2811BA3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BD41895-A230-4959-97BA-80F516383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670BD54-10A6-4092-9E32-647B2F870D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C2B9A82-4826-4BF4-A16E-0B005FE76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6E6158F-F81B-A5D2-6139-1890DCD6E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30584" y="226066"/>
            <a:ext cx="3404938" cy="209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6540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0" name="Rectangle 69">
            <a:extLst>
              <a:ext uri="{FF2B5EF4-FFF2-40B4-BE49-F238E27FC236}">
                <a16:creationId xmlns:a16="http://schemas.microsoft.com/office/drawing/2014/main" id="{643A7A40-1AE6-4218-A8E0-8248174A5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D8AB40A-4374-4897-B5EE-9F8913476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6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305D6E-69FB-C394-7AE3-804AF84316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25852" y="1118937"/>
            <a:ext cx="3404937" cy="2683187"/>
          </a:xfrm>
        </p:spPr>
        <p:txBody>
          <a:bodyPr anchor="b">
            <a:normAutofit/>
          </a:bodyPr>
          <a:lstStyle/>
          <a:p>
            <a:pPr algn="l"/>
            <a:br>
              <a:rPr lang="en-GB" sz="4000" b="1">
                <a:solidFill>
                  <a:schemeClr val="tx2"/>
                </a:solidFill>
                <a:latin typeface="Aptos" panose="020B0004020202020204" pitchFamily="34" charset="0"/>
              </a:rPr>
            </a:br>
            <a:endParaRPr lang="en-GB" sz="4000" b="1" dirty="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5A211C-EF78-BDC5-1858-DC15FA6944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4686" y="3004458"/>
            <a:ext cx="10305143" cy="3701142"/>
          </a:xfrm>
        </p:spPr>
        <p:txBody>
          <a:bodyPr anchor="t">
            <a:noAutofit/>
          </a:bodyPr>
          <a:lstStyle/>
          <a:p>
            <a:r>
              <a:rPr lang="en-GB" sz="44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A</a:t>
            </a:r>
          </a:p>
          <a:p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APPLYING FOR SILK</a:t>
            </a:r>
          </a:p>
          <a:p>
            <a:pPr>
              <a:spcBef>
                <a:spcPts val="0"/>
              </a:spcBef>
            </a:pPr>
            <a:endParaRPr lang="en-GB" sz="4400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r>
              <a:rPr lang="en-GB" sz="42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ANY QUESTIONS?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2783379C-045E-4010-ABDC-A270A0AA1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6401" y="170308"/>
            <a:ext cx="2514948" cy="2174333"/>
            <a:chOff x="-305" y="-4155"/>
            <a:chExt cx="2514948" cy="2174333"/>
          </a:xfrm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B0AB1BF-11AE-4CFF-85EC-E51DBD316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26548A0-953E-4FBA-97A5-592ACAF42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84FA27B-CD1F-421B-BB4F-B141F02FF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CDBD6AB-1AC7-4807-9C34-01139BB7C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Picture 2">
            <a:extLst>
              <a:ext uri="{FF2B5EF4-FFF2-40B4-BE49-F238E27FC236}">
                <a16:creationId xmlns:a16="http://schemas.microsoft.com/office/drawing/2014/main" id="{9F63ADC6-93CC-761C-4B6A-B900DF2050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"/>
          <a:stretch>
            <a:fillRect/>
          </a:stretch>
        </p:blipFill>
        <p:spPr bwMode="auto">
          <a:xfrm>
            <a:off x="3344672" y="0"/>
            <a:ext cx="6137549" cy="3452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F5FDDF18-F156-4D2D-82C6-F55008E33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130553" y="4560734"/>
            <a:ext cx="3061446" cy="2297265"/>
            <a:chOff x="-305" y="-1"/>
            <a:chExt cx="3832880" cy="2876136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822C29E-FFDD-45BC-A286-9C00C8E2D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9E2381D-1763-4D42-A3A2-B2345DD35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2A622D5-9532-4E0C-B9A8-DAEDD46462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C0ABE88-5ADF-4A31-8505-78968DBB5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2">
            <a:extLst>
              <a:ext uri="{FF2B5EF4-FFF2-40B4-BE49-F238E27FC236}">
                <a16:creationId xmlns:a16="http://schemas.microsoft.com/office/drawing/2014/main" id="{62534DFF-BCD6-13B0-08FF-E57D5D777F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"/>
          <a:stretch>
            <a:fillRect/>
          </a:stretch>
        </p:blipFill>
        <p:spPr bwMode="auto">
          <a:xfrm>
            <a:off x="3497072" y="152400"/>
            <a:ext cx="6137549" cy="3452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59003A-1CCD-1DDA-0789-88381384B050}"/>
              </a:ext>
            </a:extLst>
          </p:cNvPr>
          <p:cNvSpPr txBox="1"/>
          <p:nvPr/>
        </p:nvSpPr>
        <p:spPr>
          <a:xfrm>
            <a:off x="3309257" y="5798215"/>
            <a:ext cx="6096000" cy="759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" algn="ctr">
              <a:lnSpc>
                <a:spcPct val="90000"/>
              </a:lnSpc>
            </a:pPr>
            <a:endParaRPr lang="en-US" sz="2400" b="1" dirty="0">
              <a:solidFill>
                <a:schemeClr val="accent6">
                  <a:lumMod val="50000"/>
                </a:schemeClr>
              </a:solidFill>
              <a:effectLst/>
              <a:latin typeface="Aptos" panose="020B0004020202020204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57150" algn="ctr">
              <a:lnSpc>
                <a:spcPct val="90000"/>
              </a:lnSpc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www.kcappointments.org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141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86" name="Rectangle 1085">
            <a:extLst>
              <a:ext uri="{FF2B5EF4-FFF2-40B4-BE49-F238E27FC236}">
                <a16:creationId xmlns:a16="http://schemas.microsoft.com/office/drawing/2014/main" id="{643A7A40-1AE6-4218-A8E0-8248174A5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8" name="Rectangle 1087">
            <a:extLst>
              <a:ext uri="{FF2B5EF4-FFF2-40B4-BE49-F238E27FC236}">
                <a16:creationId xmlns:a16="http://schemas.microsoft.com/office/drawing/2014/main" id="{BD8AB40A-4374-4897-B5EE-9F8913476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6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8F7C33-7172-6C94-2B9B-93BCBC4C3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907" y="1901371"/>
            <a:ext cx="11484047" cy="4858789"/>
          </a:xfrm>
        </p:spPr>
        <p:txBody>
          <a:bodyPr anchor="t">
            <a:noAutofit/>
          </a:bodyPr>
          <a:lstStyle/>
          <a:p>
            <a:r>
              <a:rPr lang="en-GB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OVERVIEW OF THE KC APPOINTMENTS PROCESS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The process for appointment of KCs is carried out by a Selection Panel, supported by a secretariat.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The process is renewed for each competition and relies on fresh assessments every year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The framework within which the competition runs is set by the Bar Council and the Law Society.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The Selection Panel currently comprises: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Two judicial members 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Two barristers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Two solicitors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Five lay members, including the Chair of the Panel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Further information on the Panel and its work can be found at </a:t>
            </a:r>
            <a:r>
              <a:rPr lang="en-GB" sz="22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www.kcappointments.org</a:t>
            </a:r>
            <a:endParaRPr lang="en-GB" sz="2200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</p:txBody>
      </p:sp>
      <p:grpSp>
        <p:nvGrpSpPr>
          <p:cNvPr id="1090" name="Group 1089">
            <a:extLst>
              <a:ext uri="{FF2B5EF4-FFF2-40B4-BE49-F238E27FC236}">
                <a16:creationId xmlns:a16="http://schemas.microsoft.com/office/drawing/2014/main" id="{2783379C-045E-4010-ABDC-A270A0AA1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6401" y="170308"/>
            <a:ext cx="2514948" cy="2174333"/>
            <a:chOff x="-305" y="-4155"/>
            <a:chExt cx="2514948" cy="2174333"/>
          </a:xfrm>
        </p:grpSpPr>
        <p:sp>
          <p:nvSpPr>
            <p:cNvPr id="1091" name="Freeform: Shape 1090">
              <a:extLst>
                <a:ext uri="{FF2B5EF4-FFF2-40B4-BE49-F238E27FC236}">
                  <a16:creationId xmlns:a16="http://schemas.microsoft.com/office/drawing/2014/main" id="{0B0AB1BF-11AE-4CFF-85EC-E51DBD316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2" name="Freeform: Shape 1091">
              <a:extLst>
                <a:ext uri="{FF2B5EF4-FFF2-40B4-BE49-F238E27FC236}">
                  <a16:creationId xmlns:a16="http://schemas.microsoft.com/office/drawing/2014/main" id="{526548A0-953E-4FBA-97A5-592ACAF42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3" name="Freeform: Shape 1092">
              <a:extLst>
                <a:ext uri="{FF2B5EF4-FFF2-40B4-BE49-F238E27FC236}">
                  <a16:creationId xmlns:a16="http://schemas.microsoft.com/office/drawing/2014/main" id="{F84FA27B-CD1F-421B-BB4F-B141F02FF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094" name="Freeform: Shape 1093">
              <a:extLst>
                <a:ext uri="{FF2B5EF4-FFF2-40B4-BE49-F238E27FC236}">
                  <a16:creationId xmlns:a16="http://schemas.microsoft.com/office/drawing/2014/main" id="{3CDBD6AB-1AC7-4807-9C34-01139BB7C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0653298E-E9DE-8D46-2C98-A6355FFFD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30057" y="228233"/>
            <a:ext cx="3425840" cy="1673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96" name="Group 1095">
            <a:extLst>
              <a:ext uri="{FF2B5EF4-FFF2-40B4-BE49-F238E27FC236}">
                <a16:creationId xmlns:a16="http://schemas.microsoft.com/office/drawing/2014/main" id="{F5FDDF18-F156-4D2D-82C6-F55008E33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130553" y="4560734"/>
            <a:ext cx="3061446" cy="2297265"/>
            <a:chOff x="-305" y="-1"/>
            <a:chExt cx="3832880" cy="2876136"/>
          </a:xfrm>
        </p:grpSpPr>
        <p:sp>
          <p:nvSpPr>
            <p:cNvPr id="1097" name="Freeform: Shape 1096">
              <a:extLst>
                <a:ext uri="{FF2B5EF4-FFF2-40B4-BE49-F238E27FC236}">
                  <a16:creationId xmlns:a16="http://schemas.microsoft.com/office/drawing/2014/main" id="{3822C29E-FFDD-45BC-A286-9C00C8E2D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8" name="Freeform: Shape 1097">
              <a:extLst>
                <a:ext uri="{FF2B5EF4-FFF2-40B4-BE49-F238E27FC236}">
                  <a16:creationId xmlns:a16="http://schemas.microsoft.com/office/drawing/2014/main" id="{C9E2381D-1763-4D42-A3A2-B2345DD35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9" name="Freeform: Shape 1098">
              <a:extLst>
                <a:ext uri="{FF2B5EF4-FFF2-40B4-BE49-F238E27FC236}">
                  <a16:creationId xmlns:a16="http://schemas.microsoft.com/office/drawing/2014/main" id="{D2A622D5-9532-4E0C-B9A8-DAEDD46462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0" name="Freeform: Shape 1099">
              <a:extLst>
                <a:ext uri="{FF2B5EF4-FFF2-40B4-BE49-F238E27FC236}">
                  <a16:creationId xmlns:a16="http://schemas.microsoft.com/office/drawing/2014/main" id="{5C0ABE88-5ADF-4A31-8505-78968DBB5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76657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3D09407-53BC-485E-B4CE-BC5E4FC4B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921DB988-49FC-4608-B0A2-E2F3A4019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8F7C33-7172-6C94-2B9B-93BCBC4C3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9543" y="2685142"/>
            <a:ext cx="9618336" cy="3222171"/>
          </a:xfrm>
        </p:spPr>
        <p:txBody>
          <a:bodyPr anchor="ctr">
            <a:noAutofit/>
          </a:bodyPr>
          <a:lstStyle/>
          <a:p>
            <a:pPr>
              <a:spcBef>
                <a:spcPts val="0"/>
              </a:spcBef>
            </a:pPr>
            <a:r>
              <a:rPr lang="en-GB" sz="2600" b="1" dirty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n-GB" sz="26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EXCELLENCE”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The KC process is designed to appoint those who demonstrate consistent </a:t>
            </a:r>
            <a:r>
              <a:rPr lang="en-GB" sz="2600" u="sng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excellence</a:t>
            </a:r>
            <a:r>
              <a:rPr lang="en-GB" sz="26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 in advocacy in England and Wales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Applicants must demonstrate excellence across </a:t>
            </a:r>
            <a:r>
              <a:rPr lang="en-GB" sz="2600" u="sng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all four </a:t>
            </a:r>
            <a:r>
              <a:rPr lang="en-GB" sz="26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competencies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Assessments are competency based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The evidence must be drawn from cases of ‘substance, complexity or particular difficulty or sensitivity’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The panel relies overwhelmingly on information provided by assessors, which underpins the whole KC selection process.</a:t>
            </a:r>
          </a:p>
        </p:txBody>
      </p:sp>
      <p:grpSp>
        <p:nvGrpSpPr>
          <p:cNvPr id="1035" name="Group 1034">
            <a:extLst>
              <a:ext uri="{FF2B5EF4-FFF2-40B4-BE49-F238E27FC236}">
                <a16:creationId xmlns:a16="http://schemas.microsoft.com/office/drawing/2014/main" id="{E9B930FD-8671-4C4C-ADCF-73AC1D0CD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id="{C35B12C1-569C-4E37-AA33-7EF215F201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id="{F23E2660-7810-46F6-8752-187127C83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id="{C991DC45-0378-45B3-B325-FB8F98545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id="{E228F5BA-5150-4554-B7EA-93F371F3B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0653298E-E9DE-8D46-2C98-A6355FFFD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320232"/>
            <a:ext cx="3091544" cy="185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41" name="Group 1040">
            <a:extLst>
              <a:ext uri="{FF2B5EF4-FFF2-40B4-BE49-F238E27FC236}">
                <a16:creationId xmlns:a16="http://schemas.microsoft.com/office/drawing/2014/main" id="{383C2651-AE0C-4AE4-8725-E2F9414FE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id="{CCE13265-B5D2-47B4-A199-E05F390D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3" name="Freeform: Shape 1042">
              <a:extLst>
                <a:ext uri="{FF2B5EF4-FFF2-40B4-BE49-F238E27FC236}">
                  <a16:creationId xmlns:a16="http://schemas.microsoft.com/office/drawing/2014/main" id="{693EBD03-D832-462C-9304-7273698ED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4" name="Freeform: Shape 1043">
              <a:extLst>
                <a:ext uri="{FF2B5EF4-FFF2-40B4-BE49-F238E27FC236}">
                  <a16:creationId xmlns:a16="http://schemas.microsoft.com/office/drawing/2014/main" id="{0D53D3E2-805E-40D2-964F-352BF6D47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5" name="Freeform: Shape 1044">
              <a:extLst>
                <a:ext uri="{FF2B5EF4-FFF2-40B4-BE49-F238E27FC236}">
                  <a16:creationId xmlns:a16="http://schemas.microsoft.com/office/drawing/2014/main" id="{B7A9A916-A926-43E6-800F-432ABC3F2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97100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643A7A40-1AE6-4218-A8E0-8248174A5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BD8AB40A-4374-4897-B5EE-9F8913476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6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8F7C33-7172-6C94-2B9B-93BCBC4C3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7944" y="1698172"/>
            <a:ext cx="10772846" cy="4572000"/>
          </a:xfrm>
        </p:spPr>
        <p:txBody>
          <a:bodyPr anchor="t">
            <a:normAutofit/>
          </a:bodyPr>
          <a:lstStyle/>
          <a:p>
            <a:endParaRPr lang="en-GB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GB" sz="28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ASSESSMENTS </a:t>
            </a:r>
          </a:p>
          <a:p>
            <a:pPr marL="0" marR="0" lvl="0" indent="0" algn="l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altLang="en-US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lvl="1" algn="l">
              <a:spcBef>
                <a:spcPct val="20000"/>
              </a:spcBef>
              <a:defRPr/>
            </a:pP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cs typeface="Arial" panose="020B0604020202020204" pitchFamily="34" charset="0"/>
              </a:rPr>
              <a:t>12 JUDICIAL ASSESSORS </a:t>
            </a:r>
          </a:p>
          <a:p>
            <a:pPr marL="1200150" lvl="2" indent="-285750" algn="l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cs typeface="Arial" panose="020B0604020202020204" pitchFamily="34" charset="0"/>
              </a:rPr>
              <a:t>Panel takes 4 assessments including 1 nominated by applicant</a:t>
            </a:r>
          </a:p>
          <a:p>
            <a:pPr lvl="2" algn="l">
              <a:spcBef>
                <a:spcPct val="20000"/>
              </a:spcBef>
              <a:defRPr/>
            </a:pPr>
            <a:endParaRPr kumimoji="0" lang="en-GB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lvl="1" algn="l">
              <a:spcBef>
                <a:spcPts val="0"/>
              </a:spcBef>
              <a:defRPr/>
            </a:pP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cs typeface="Arial" panose="020B0604020202020204" pitchFamily="34" charset="0"/>
              </a:rPr>
              <a:t>12 PRACTITIONER ASSESSORS </a:t>
            </a:r>
          </a:p>
          <a:p>
            <a:pPr marL="1200150" lvl="2" indent="-285750" algn="l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cs typeface="Arial" panose="020B0604020202020204" pitchFamily="34" charset="0"/>
              </a:rPr>
              <a:t>Panel takes 3 assessments including 1 nominated by applicant </a:t>
            </a:r>
            <a:endParaRPr kumimoji="0" lang="en-GB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highlight>
                <a:srgbClr val="FFFF00"/>
              </a:highlight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lvl="2" algn="l">
              <a:spcBef>
                <a:spcPct val="20000"/>
              </a:spcBef>
              <a:defRPr/>
            </a:pPr>
            <a:endParaRPr kumimoji="0" lang="en-GB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lvl="1" algn="l">
              <a:spcBef>
                <a:spcPts val="0"/>
              </a:spcBef>
              <a:defRPr/>
            </a:pP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cs typeface="Arial" panose="020B0604020202020204" pitchFamily="34" charset="0"/>
              </a:rPr>
              <a:t>6 PROFESSIONAL CLIENT ASSESSORS </a:t>
            </a:r>
          </a:p>
          <a:p>
            <a:pPr marL="1200150" lvl="2" indent="-285750" algn="l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cs typeface="Arial" panose="020B0604020202020204" pitchFamily="34" charset="0"/>
              </a:rPr>
              <a:t>Panel takes 2 assessments including 1 nominated by applicant.</a:t>
            </a:r>
          </a:p>
          <a:p>
            <a:pPr lvl="2" algn="l">
              <a:spcBef>
                <a:spcPct val="20000"/>
              </a:spcBef>
              <a:defRPr/>
            </a:pPr>
            <a:endParaRPr kumimoji="0" lang="en-GB" altLang="en-US" sz="5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035" name="Group 1034">
            <a:extLst>
              <a:ext uri="{FF2B5EF4-FFF2-40B4-BE49-F238E27FC236}">
                <a16:creationId xmlns:a16="http://schemas.microsoft.com/office/drawing/2014/main" id="{2783379C-045E-4010-ABDC-A270A0AA1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6401" y="170308"/>
            <a:ext cx="2514948" cy="2174333"/>
            <a:chOff x="-305" y="-4155"/>
            <a:chExt cx="2514948" cy="2174333"/>
          </a:xfrm>
        </p:grpSpPr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id="{0B0AB1BF-11AE-4CFF-85EC-E51DBD316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id="{526548A0-953E-4FBA-97A5-592ACAF42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id="{F84FA27B-CD1F-421B-BB4F-B141F02FF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id="{3CDBD6AB-1AC7-4807-9C34-01139BB7C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0653298E-E9DE-8D46-2C98-A6355FFFD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7143" y="0"/>
            <a:ext cx="3404938" cy="209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41" name="Group 1040">
            <a:extLst>
              <a:ext uri="{FF2B5EF4-FFF2-40B4-BE49-F238E27FC236}">
                <a16:creationId xmlns:a16="http://schemas.microsoft.com/office/drawing/2014/main" id="{F5FDDF18-F156-4D2D-82C6-F55008E33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130553" y="4560734"/>
            <a:ext cx="3061446" cy="2297265"/>
            <a:chOff x="-305" y="-1"/>
            <a:chExt cx="3832880" cy="2876136"/>
          </a:xfrm>
        </p:grpSpPr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id="{3822C29E-FFDD-45BC-A286-9C00C8E2D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3" name="Freeform: Shape 1042">
              <a:extLst>
                <a:ext uri="{FF2B5EF4-FFF2-40B4-BE49-F238E27FC236}">
                  <a16:creationId xmlns:a16="http://schemas.microsoft.com/office/drawing/2014/main" id="{C9E2381D-1763-4D42-A3A2-B2345DD35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4" name="Freeform: Shape 1043">
              <a:extLst>
                <a:ext uri="{FF2B5EF4-FFF2-40B4-BE49-F238E27FC236}">
                  <a16:creationId xmlns:a16="http://schemas.microsoft.com/office/drawing/2014/main" id="{D2A622D5-9532-4E0C-B9A8-DAEDD46462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5" name="Freeform: Shape 1044">
              <a:extLst>
                <a:ext uri="{FF2B5EF4-FFF2-40B4-BE49-F238E27FC236}">
                  <a16:creationId xmlns:a16="http://schemas.microsoft.com/office/drawing/2014/main" id="{5C0ABE88-5ADF-4A31-8505-78968DBB5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11025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1942232-83D0-49E2-AF9B-1F97E3C1E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E70D72-6E23-4015-A4A6-85C120C1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28A977F-B603-4D81-B0FC-C8DE048A7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1"/>
            <a:ext cx="3362070" cy="2522848"/>
            <a:chOff x="-305" y="-1"/>
            <a:chExt cx="3832880" cy="2876136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183CE8C-E039-4B2F-A36E-5FD5CD5DE1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EB77281-FAB4-40D0-B3F3-264EC4AB20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15E59F3-75FC-494F-8737-5F00A4964F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3ADDCFA-B066-4D79-AB71-062E66E58F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2">
            <a:extLst>
              <a:ext uri="{FF2B5EF4-FFF2-40B4-BE49-F238E27FC236}">
                <a16:creationId xmlns:a16="http://schemas.microsoft.com/office/drawing/2014/main" id="{53682F1C-5BF0-FFF5-356D-41746A8D4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70399" y="0"/>
            <a:ext cx="3773715" cy="202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8C7A36-6787-FF0F-E7EC-43F2D43514BA}"/>
              </a:ext>
            </a:extLst>
          </p:cNvPr>
          <p:cNvSpPr txBox="1"/>
          <p:nvPr/>
        </p:nvSpPr>
        <p:spPr>
          <a:xfrm>
            <a:off x="972457" y="2354108"/>
            <a:ext cx="10411614" cy="3988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R="0" lvl="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en-US" sz="104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PROCESS FOR ASSESSORS</a:t>
            </a:r>
          </a:p>
          <a:p>
            <a:pPr marL="0" marR="0" lvl="0" indent="-228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6000" dirty="0">
              <a:solidFill>
                <a:schemeClr val="accent6">
                  <a:lumMod val="50000"/>
                </a:schemeClr>
              </a:solidFill>
              <a:effectLst/>
              <a:latin typeface="Aptos" panose="020B0004020202020204" pitchFamily="34" charset="0"/>
            </a:endParaRPr>
          </a:p>
          <a:p>
            <a:pPr marL="457200" marR="0" lvl="0" indent="-228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400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Assessors receive an email containing details of the applicant(s) for whom </a:t>
            </a:r>
            <a:r>
              <a:rPr lang="en-US" sz="104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they are </a:t>
            </a:r>
            <a:r>
              <a:rPr lang="en-US" sz="10400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asked to provide an assessment - along with a submission date. The email will also provide a link to access the assessor site</a:t>
            </a:r>
          </a:p>
          <a:p>
            <a:pPr marL="457200" marR="0" lvl="0" indent="-228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0400" b="1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marL="457200" marR="0" lvl="0" indent="-228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400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The details needed to complete the assessment, including case details, are available in the assessor site where assessors should also complete the form</a:t>
            </a:r>
          </a:p>
          <a:p>
            <a:pPr marL="457200" marR="0" lvl="0" indent="-228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0400" dirty="0">
              <a:solidFill>
                <a:schemeClr val="accent6">
                  <a:lumMod val="50000"/>
                </a:schemeClr>
              </a:solidFill>
              <a:effectLst/>
              <a:latin typeface="Aptos" panose="020B0004020202020204" pitchFamily="34" charset="0"/>
            </a:endParaRPr>
          </a:p>
          <a:p>
            <a:pPr marL="457200" marR="0" lvl="0" indent="-228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400" dirty="0">
                <a:solidFill>
                  <a:schemeClr val="accent6">
                    <a:lumMod val="50000"/>
                  </a:schemeClr>
                </a:solidFill>
                <a:effectLst/>
                <a:latin typeface="Aptos" panose="020B0004020202020204" pitchFamily="34" charset="0"/>
              </a:rPr>
              <a:t>If you require technical support or have any queries, please contact the Secretariat who are always happy to help.</a:t>
            </a:r>
          </a:p>
          <a:p>
            <a:pPr marL="0" marR="0" lvl="0" indent="-228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en-US" sz="6000" b="1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marL="0" marR="0" lvl="0" indent="-228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6000" b="1" i="0" u="none" strike="noStrike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0" marR="0" lvl="0" indent="-228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en-US" sz="1400" b="1" dirty="0">
              <a:solidFill>
                <a:schemeClr val="tx2"/>
              </a:solidFill>
            </a:endParaRPr>
          </a:p>
          <a:p>
            <a:pPr marL="0" marR="0" lvl="0" indent="-228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400" b="1" i="0" u="none" strike="noStrike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  <a:p>
            <a:pPr marL="0" marR="0" lvl="0" indent="-228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en-US" sz="1400" b="1" dirty="0">
              <a:solidFill>
                <a:schemeClr val="tx2"/>
              </a:solidFill>
            </a:endParaRPr>
          </a:p>
          <a:p>
            <a:pPr marL="0" marR="0" lvl="0" indent="-228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400" b="1" i="0" u="none" strike="noStrike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78D9229-E61D-4FEE-8321-2F8B64A8CA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10186037" y="4852038"/>
            <a:ext cx="2151670" cy="1860256"/>
            <a:chOff x="-305" y="-4155"/>
            <a:chExt cx="2514948" cy="217433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FDD3CCB-26A3-4D79-AEB6-7A60CF980D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9AC4470-5113-4709-B29F-CDB937F254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E0D146C-9DAB-421E-AE88-5F854BF3F7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2EB32A5-4408-4F6C-84B2-F9A908237A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51098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3A7A40-1AE6-4218-A8E0-8248174A5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8AB40A-4374-4897-B5EE-9F8913476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6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8F7C33-7172-6C94-2B9B-93BCBC4C3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114" y="2090057"/>
            <a:ext cx="11106676" cy="4339772"/>
          </a:xfrm>
        </p:spPr>
        <p:txBody>
          <a:bodyPr anchor="t">
            <a:normAutofit/>
          </a:bodyPr>
          <a:lstStyle/>
          <a:p>
            <a:pPr algn="l"/>
            <a:endParaRPr lang="en-GB" sz="500" b="1" dirty="0">
              <a:solidFill>
                <a:schemeClr val="tx2"/>
              </a:solidFill>
              <a:latin typeface="Aptos" panose="020B0004020202020204" pitchFamily="34" charset="0"/>
            </a:endParaRPr>
          </a:p>
          <a:p>
            <a:r>
              <a:rPr lang="en-GB" sz="26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KEY MESSAGES</a:t>
            </a:r>
          </a:p>
          <a:p>
            <a:pPr>
              <a:spcBef>
                <a:spcPts val="0"/>
              </a:spcBef>
            </a:pPr>
            <a:endParaRPr lang="en-GB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Your assessment is for the benefit of the sector and the public rather than for the applicant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The panel rely on your honest opinion of the applicant – even if not entirely positive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Please tell us ‘why’ someone is excellent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Don’t worry if you don’t have knowledge of the applicant in every competency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Please draw on any knowledge of the applicant from other cases than those listed.</a:t>
            </a:r>
          </a:p>
          <a:p>
            <a:pPr algn="l"/>
            <a:endParaRPr lang="en-GB" sz="500" b="1" dirty="0">
              <a:solidFill>
                <a:schemeClr val="tx2"/>
              </a:solidFill>
              <a:highlight>
                <a:srgbClr val="FFFF00"/>
              </a:highlight>
            </a:endParaRPr>
          </a:p>
          <a:p>
            <a:pPr algn="l"/>
            <a:endParaRPr lang="en-GB" sz="500" dirty="0">
              <a:solidFill>
                <a:schemeClr val="tx2"/>
              </a:solidFill>
              <a:highlight>
                <a:srgbClr val="FFFF00"/>
              </a:highlight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783379C-045E-4010-ABDC-A270A0AA1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6401" y="170308"/>
            <a:ext cx="2514948" cy="2174333"/>
            <a:chOff x="-305" y="-4155"/>
            <a:chExt cx="2514948" cy="217433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B0AB1BF-11AE-4CFF-85EC-E51DBD316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26548A0-953E-4FBA-97A5-592ACAF42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84FA27B-CD1F-421B-BB4F-B141F02FF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CDBD6AB-1AC7-4807-9C34-01139BB7C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5FDDF18-F156-4D2D-82C6-F55008E33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130553" y="4560734"/>
            <a:ext cx="3061446" cy="2297265"/>
            <a:chOff x="-305" y="-1"/>
            <a:chExt cx="3832880" cy="2876136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822C29E-FFDD-45BC-A286-9C00C8E2D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9E2381D-1763-4D42-A3A2-B2345DD35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2A622D5-9532-4E0C-B9A8-DAEDD46462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C0ABE88-5ADF-4A31-8505-78968DBB5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2">
            <a:extLst>
              <a:ext uri="{FF2B5EF4-FFF2-40B4-BE49-F238E27FC236}">
                <a16:creationId xmlns:a16="http://schemas.microsoft.com/office/drawing/2014/main" id="{84F9406A-1997-64A7-1F67-EE3C55347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74983" y="0"/>
            <a:ext cx="3404938" cy="209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699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43A7A40-1AE6-4218-A8E0-8248174A5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8AB40A-4374-4897-B5EE-9F8913476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6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8F7C33-7172-6C94-2B9B-93BCBC4C3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658" y="1843313"/>
            <a:ext cx="11063132" cy="5008611"/>
          </a:xfrm>
        </p:spPr>
        <p:txBody>
          <a:bodyPr anchor="t">
            <a:normAutofit/>
          </a:bodyPr>
          <a:lstStyle/>
          <a:p>
            <a:pPr algn="l">
              <a:spcBef>
                <a:spcPts val="600"/>
              </a:spcBef>
            </a:pPr>
            <a:endParaRPr lang="en-GB" sz="500" b="1" dirty="0">
              <a:solidFill>
                <a:schemeClr val="tx2"/>
              </a:solidFill>
            </a:endParaRPr>
          </a:p>
          <a:p>
            <a:pPr>
              <a:spcBef>
                <a:spcPts val="600"/>
              </a:spcBef>
            </a:pPr>
            <a:endParaRPr lang="en-GB" b="1" dirty="0">
              <a:solidFill>
                <a:schemeClr val="tx2"/>
              </a:solidFill>
              <a:latin typeface="Aptos" panose="020B00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26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KEY MESSAGES</a:t>
            </a:r>
          </a:p>
          <a:p>
            <a:pPr>
              <a:spcBef>
                <a:spcPts val="0"/>
              </a:spcBef>
            </a:pPr>
            <a:endParaRPr lang="en-GB" b="1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Avoid comparing applicants to others in the competition or to those recently appointed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Applicants are not mandated to ask you before listing you as an assessor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Applicants should not draft an assessment for you or ask if you have been chosen as their assessor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We won’t request more than six assessments from any one assessor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If you have provided an assessment previously, the Secretariat can provide a copy</a:t>
            </a:r>
            <a:r>
              <a:rPr lang="en-GB" dirty="0">
                <a:solidFill>
                  <a:schemeClr val="tx2"/>
                </a:solidFill>
                <a:latin typeface="Aptos" panose="020B00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500" dirty="0">
              <a:solidFill>
                <a:schemeClr val="tx2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783379C-045E-4010-ABDC-A270A0AA1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6401" y="170308"/>
            <a:ext cx="2514948" cy="2174333"/>
            <a:chOff x="-305" y="-4155"/>
            <a:chExt cx="2514948" cy="217433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B0AB1BF-11AE-4CFF-85EC-E51DBD316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26548A0-953E-4FBA-97A5-592ACAF42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84FA27B-CD1F-421B-BB4F-B141F02FF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CDBD6AB-1AC7-4807-9C34-01139BB7C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5FDDF18-F156-4D2D-82C6-F55008E33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130553" y="4560734"/>
            <a:ext cx="3061446" cy="2297265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822C29E-FFDD-45BC-A286-9C00C8E2D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9E2381D-1763-4D42-A3A2-B2345DD35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2A622D5-9532-4E0C-B9A8-DAEDD46462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C0ABE88-5ADF-4A31-8505-78968DBB5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2">
            <a:extLst>
              <a:ext uri="{FF2B5EF4-FFF2-40B4-BE49-F238E27FC236}">
                <a16:creationId xmlns:a16="http://schemas.microsoft.com/office/drawing/2014/main" id="{A420CF0A-F761-4EF8-61CD-F3B8378F4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6755" y="212445"/>
            <a:ext cx="3404938" cy="209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774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1942232-83D0-49E2-AF9B-1F97E3C1E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E70D72-6E23-4015-A4A6-85C120C1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28A977F-B603-4D81-B0FC-C8DE048A7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1"/>
            <a:ext cx="3362070" cy="2522848"/>
            <a:chOff x="-305" y="-1"/>
            <a:chExt cx="3832880" cy="2876136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183CE8C-E039-4B2F-A36E-5FD5CD5DE1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EB77281-FAB4-40D0-B3F3-264EC4AB20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15E59F3-75FC-494F-8737-5F00A4964F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3ADDCFA-B066-4D79-AB71-062E66E58F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ECB4004-0B09-8FF3-5869-45DC430C270D}"/>
              </a:ext>
            </a:extLst>
          </p:cNvPr>
          <p:cNvSpPr txBox="1"/>
          <p:nvPr/>
        </p:nvSpPr>
        <p:spPr>
          <a:xfrm>
            <a:off x="711200" y="2334567"/>
            <a:ext cx="10672871" cy="37204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b="1" dirty="0">
              <a:solidFill>
                <a:schemeClr val="tx2"/>
              </a:solidFill>
            </a:endParaRPr>
          </a:p>
          <a:p>
            <a:pPr lvl="0">
              <a:lnSpc>
                <a:spcPct val="90000"/>
              </a:lnSpc>
              <a:spcAft>
                <a:spcPts val="600"/>
              </a:spcAft>
            </a:pPr>
            <a:endParaRPr lang="en-US" sz="9600" b="1" dirty="0">
              <a:solidFill>
                <a:schemeClr val="tx2"/>
              </a:solidFill>
              <a:latin typeface="Aptos" panose="020B0004020202020204" pitchFamily="34" charset="0"/>
            </a:endParaRPr>
          </a:p>
          <a:p>
            <a:pPr lvl="0">
              <a:lnSpc>
                <a:spcPct val="90000"/>
              </a:lnSpc>
              <a:spcAft>
                <a:spcPts val="600"/>
              </a:spcAft>
            </a:pPr>
            <a:endParaRPr lang="en-US" sz="9600" b="1" dirty="0">
              <a:solidFill>
                <a:schemeClr val="tx2"/>
              </a:solidFill>
              <a:latin typeface="Aptos" panose="020B0004020202020204" pitchFamily="34" charset="0"/>
            </a:endParaRPr>
          </a:p>
          <a:p>
            <a:pPr lvl="0">
              <a:lnSpc>
                <a:spcPct val="90000"/>
              </a:lnSpc>
              <a:spcAft>
                <a:spcPts val="600"/>
              </a:spcAft>
            </a:pPr>
            <a:endParaRPr lang="en-US" sz="9600" b="1" dirty="0">
              <a:solidFill>
                <a:schemeClr val="tx2"/>
              </a:solidFill>
              <a:latin typeface="Aptos" panose="020B0004020202020204" pitchFamily="34" charset="0"/>
            </a:endParaRPr>
          </a:p>
          <a:p>
            <a:pPr lvl="0" algn="ctr">
              <a:lnSpc>
                <a:spcPct val="90000"/>
              </a:lnSpc>
              <a:spcAft>
                <a:spcPts val="600"/>
              </a:spcAft>
            </a:pPr>
            <a:endParaRPr lang="en-US" sz="9600" b="1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lvl="0" algn="ctr">
              <a:lnSpc>
                <a:spcPct val="90000"/>
              </a:lnSpc>
              <a:spcAft>
                <a:spcPts val="600"/>
              </a:spcAft>
            </a:pPr>
            <a:r>
              <a:rPr lang="en-US" sz="96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COMPETENCY A - UNDERSTANDING AND USING THE LAW</a:t>
            </a:r>
          </a:p>
          <a:p>
            <a:pPr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9600" b="1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lvl="0">
              <a:lnSpc>
                <a:spcPct val="90000"/>
              </a:lnSpc>
              <a:spcAft>
                <a:spcPts val="600"/>
              </a:spcAft>
            </a:pPr>
            <a:r>
              <a:rPr lang="en-US" sz="96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Areas that assessor evidence could cover are:</a:t>
            </a:r>
          </a:p>
          <a:p>
            <a:pPr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9600" b="1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marL="285750" lvl="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6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Ability to get up to speed with new law</a:t>
            </a:r>
          </a:p>
          <a:p>
            <a:pPr marL="285750" lvl="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6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Innovative and/or novel use of the law</a:t>
            </a:r>
          </a:p>
          <a:p>
            <a:pPr marL="285750" lvl="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6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Ability to ‘think on their feet’ with information at their fingertips</a:t>
            </a:r>
          </a:p>
          <a:p>
            <a:pPr marL="285750" lvl="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6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Correct application of case law</a:t>
            </a:r>
          </a:p>
          <a:p>
            <a:pPr marL="285750" lvl="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6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Examples of legal rather than factual complexity</a:t>
            </a:r>
          </a:p>
          <a:p>
            <a:pPr marL="285750" lvl="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600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Up to date knowledge, correctly applied.</a:t>
            </a: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2"/>
              </a:solidFill>
            </a:endParaRP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2"/>
              </a:solidFill>
            </a:endParaRP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2"/>
              </a:solidFill>
            </a:endParaRP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2"/>
              </a:solidFill>
            </a:endParaRP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2"/>
              </a:solidFill>
            </a:endParaRP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2"/>
              </a:solidFill>
            </a:endParaRP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2"/>
              </a:solidFill>
            </a:endParaRP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2"/>
              </a:solidFill>
            </a:endParaRP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2"/>
              </a:solidFill>
            </a:endParaRP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2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78D9229-E61D-4FEE-8321-2F8B64A8CA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10186037" y="4852038"/>
            <a:ext cx="2151670" cy="1860256"/>
            <a:chOff x="-305" y="-4155"/>
            <a:chExt cx="2514948" cy="217433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FDD3CCB-26A3-4D79-AEB6-7A60CF980D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9AC4470-5113-4709-B29F-CDB937F254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E0D146C-9DAB-421E-AE88-5F854BF3F7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2EB32A5-4408-4F6C-84B2-F9A908237A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" name="Picture 2">
            <a:extLst>
              <a:ext uri="{FF2B5EF4-FFF2-40B4-BE49-F238E27FC236}">
                <a16:creationId xmlns:a16="http://schemas.microsoft.com/office/drawing/2014/main" id="{B54E362F-F5BF-8AEB-5009-3D38B351A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6755" y="212445"/>
            <a:ext cx="3404938" cy="209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4561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643A7A40-1AE6-4218-A8E0-8248174A5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BD8AB40A-4374-4897-B5EE-9F8913476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6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8F7C33-7172-6C94-2B9B-93BCBC4C3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257" y="2158893"/>
            <a:ext cx="12191999" cy="4368317"/>
          </a:xfrm>
        </p:spPr>
        <p:txBody>
          <a:bodyPr anchor="t">
            <a:normAutofit/>
          </a:bodyPr>
          <a:lstStyle/>
          <a:p>
            <a:pPr algn="l"/>
            <a:endParaRPr lang="en-GB" sz="500" b="1" dirty="0">
              <a:solidFill>
                <a:schemeClr val="tx2"/>
              </a:solidFill>
            </a:endParaRPr>
          </a:p>
          <a:p>
            <a:pPr>
              <a:lnSpc>
                <a:spcPct val="70000"/>
              </a:lnSpc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COMPETENCY B – WRITTEN AND ORAL ADVOCACY</a:t>
            </a:r>
          </a:p>
          <a:p>
            <a:pPr algn="l">
              <a:lnSpc>
                <a:spcPct val="70000"/>
              </a:lnSpc>
            </a:pPr>
            <a:endParaRPr lang="en-GB" b="1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algn="l">
              <a:lnSpc>
                <a:spcPct val="70000"/>
              </a:lnSpc>
            </a:pPr>
            <a:r>
              <a:rPr lang="en-GB" sz="22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Areas that assessor evidence could cover for written advocacy are the applicant’s ability to:</a:t>
            </a:r>
          </a:p>
          <a:p>
            <a:pPr algn="l">
              <a:spcBef>
                <a:spcPts val="0"/>
              </a:spcBef>
            </a:pPr>
            <a:endParaRPr lang="en-GB" b="1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Review information, including at pace, and identify key points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Boil down information to just what is relevant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Write persuasively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Develop strategy according to the needs of the case and setting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Translate complex legal language into something accessible for a lay person.</a:t>
            </a:r>
          </a:p>
        </p:txBody>
      </p:sp>
      <p:grpSp>
        <p:nvGrpSpPr>
          <p:cNvPr id="1035" name="Group 1034">
            <a:extLst>
              <a:ext uri="{FF2B5EF4-FFF2-40B4-BE49-F238E27FC236}">
                <a16:creationId xmlns:a16="http://schemas.microsoft.com/office/drawing/2014/main" id="{2783379C-045E-4010-ABDC-A270A0AA1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6401" y="170308"/>
            <a:ext cx="2514948" cy="2174333"/>
            <a:chOff x="-305" y="-4155"/>
            <a:chExt cx="2514948" cy="2174333"/>
          </a:xfrm>
        </p:grpSpPr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id="{0B0AB1BF-11AE-4CFF-85EC-E51DBD316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id="{526548A0-953E-4FBA-97A5-592ACAF42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id="{F84FA27B-CD1F-421B-BB4F-B141F02FF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id="{3CDBD6AB-1AC7-4807-9C34-01139BB7C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41" name="Group 1040">
            <a:extLst>
              <a:ext uri="{FF2B5EF4-FFF2-40B4-BE49-F238E27FC236}">
                <a16:creationId xmlns:a16="http://schemas.microsoft.com/office/drawing/2014/main" id="{F5FDDF18-F156-4D2D-82C6-F55008E33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130553" y="4560734"/>
            <a:ext cx="3061446" cy="2297265"/>
            <a:chOff x="-305" y="-1"/>
            <a:chExt cx="3832880" cy="2876136"/>
          </a:xfrm>
        </p:grpSpPr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id="{3822C29E-FFDD-45BC-A286-9C00C8E2D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3" name="Freeform: Shape 1042">
              <a:extLst>
                <a:ext uri="{FF2B5EF4-FFF2-40B4-BE49-F238E27FC236}">
                  <a16:creationId xmlns:a16="http://schemas.microsoft.com/office/drawing/2014/main" id="{C9E2381D-1763-4D42-A3A2-B2345DD35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4" name="Freeform: Shape 1043">
              <a:extLst>
                <a:ext uri="{FF2B5EF4-FFF2-40B4-BE49-F238E27FC236}">
                  <a16:creationId xmlns:a16="http://schemas.microsoft.com/office/drawing/2014/main" id="{D2A622D5-9532-4E0C-B9A8-DAEDD46462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5" name="Freeform: Shape 1044">
              <a:extLst>
                <a:ext uri="{FF2B5EF4-FFF2-40B4-BE49-F238E27FC236}">
                  <a16:creationId xmlns:a16="http://schemas.microsoft.com/office/drawing/2014/main" id="{5C0ABE88-5ADF-4A31-8505-78968DBB5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2">
            <a:extLst>
              <a:ext uri="{FF2B5EF4-FFF2-40B4-BE49-F238E27FC236}">
                <a16:creationId xmlns:a16="http://schemas.microsoft.com/office/drawing/2014/main" id="{059AFA55-7E38-99BC-83C4-077A4E0B5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6755" y="212445"/>
            <a:ext cx="3404938" cy="209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5829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11645</TotalTime>
  <Words>1061</Words>
  <Application>Microsoft Office PowerPoint</Application>
  <PresentationFormat>Widescreen</PresentationFormat>
  <Paragraphs>200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Office Theme</vt:lpstr>
      <vt:lpstr> APPLYING FOR SILK  Presentation to  KC Assessors  July 2026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Hannah Miller</dc:creator>
  <cp:lastModifiedBy>Jacqueline Fraser</cp:lastModifiedBy>
  <cp:revision>101</cp:revision>
  <dcterms:created xsi:type="dcterms:W3CDTF">2023-01-24T11:54:11Z</dcterms:created>
  <dcterms:modified xsi:type="dcterms:W3CDTF">2026-07-08T09:39:31Z</dcterms:modified>
</cp:coreProperties>
</file>