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65" r:id="rId2"/>
    <p:sldId id="256" r:id="rId3"/>
    <p:sldId id="257" r:id="rId4"/>
    <p:sldId id="259" r:id="rId5"/>
    <p:sldId id="277" r:id="rId6"/>
    <p:sldId id="262" r:id="rId7"/>
    <p:sldId id="270" r:id="rId8"/>
    <p:sldId id="271" r:id="rId9"/>
    <p:sldId id="260" r:id="rId10"/>
    <p:sldId id="269" r:id="rId11"/>
    <p:sldId id="272" r:id="rId12"/>
    <p:sldId id="273" r:id="rId13"/>
    <p:sldId id="278" r:id="rId14"/>
    <p:sldId id="274" r:id="rId15"/>
    <p:sldId id="275" r:id="rId16"/>
    <p:sldId id="27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6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50" autoAdjust="0"/>
    <p:restoredTop sz="95226" autoAdjust="0"/>
  </p:normalViewPr>
  <p:slideViewPr>
    <p:cSldViewPr snapToGrid="0">
      <p:cViewPr varScale="1">
        <p:scale>
          <a:sx n="83" d="100"/>
          <a:sy n="83" d="100"/>
        </p:scale>
        <p:origin x="734" y="82"/>
      </p:cViewPr>
      <p:guideLst/>
    </p:cSldViewPr>
  </p:slideViewPr>
  <p:outlineViewPr>
    <p:cViewPr>
      <p:scale>
        <a:sx n="33" d="100"/>
        <a:sy n="33" d="100"/>
      </p:scale>
      <p:origin x="0" y="-9509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22ED55-8F7C-4EA6-9C11-FB0573A4F055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63100C-7DA2-41E7-8ADB-234335B27EE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6793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443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1200" y="-422275"/>
            <a:ext cx="5435600" cy="3059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11015" y="2731477"/>
            <a:ext cx="6471139" cy="66235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>
          <a:xfrm flipV="1">
            <a:off x="3868615" y="9144000"/>
            <a:ext cx="2987798" cy="45719"/>
          </a:xfrm>
        </p:spPr>
        <p:txBody>
          <a:bodyPr/>
          <a:lstStyle/>
          <a:p>
            <a:fld id="{B163100C-7DA2-41E7-8ADB-234335B27EE1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53713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7127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5029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sz="12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dirty="0"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02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4411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9426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3841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304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158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458788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3938955"/>
            <a:ext cx="5486400" cy="4746258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686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392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89000" y="246063"/>
            <a:ext cx="4845050" cy="27257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92722" y="2774950"/>
            <a:ext cx="6359769" cy="6369050"/>
          </a:xfrm>
        </p:spPr>
        <p:txBody>
          <a:bodyPr/>
          <a:lstStyle/>
          <a:p>
            <a:endParaRPr lang="en-GB" sz="2000" b="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212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 algn="just">
              <a:lnSpc>
                <a:spcPct val="115000"/>
              </a:lnSpc>
              <a:spcAft>
                <a:spcPts val="1000"/>
              </a:spcAft>
              <a:buSzPts val="1100"/>
              <a:buFont typeface="Arial" panose="020B0604020202020204" pitchFamily="34" charset="0"/>
              <a:buNone/>
            </a:pP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00769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1127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63100C-7DA2-41E7-8ADB-234335B27EE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627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83230-070A-D68C-E76B-70CC34534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C2C88A-FBBF-CD3B-B21B-A28BF7196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DF63D-B4E6-0ED7-0FD2-8E7E25589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1B28E-CDC6-77C9-F494-CFB46AD2E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07D45-796E-51F2-C58E-FA5AC44C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39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0ADDB-C8F8-F19A-DAF4-8DBC8975D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D59EF-3BF9-8A65-D07A-8B8D5FF3C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746BC0-D609-AE66-891A-909ECB47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ADE3F-8465-AB94-90ED-FFE71C5F1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0F932-39F2-39EB-4D00-F7E19E16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837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30DC48-6263-8CAF-7C60-EC9BAC4CE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10E7D4-F73E-C53C-4CB3-1EFBAC5796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2D2A39-0851-8AA3-D3E1-32140A45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64764-4DEC-A14A-5EAB-4FC879836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6B3A2-03A6-09CE-3111-A34C9CF3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603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0624-6CB2-C24F-A7B0-3991E2CFF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A190AC-AB3E-2182-4EF2-7A359D870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72D9BD-3D34-B062-EA84-0A59CD544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FB79E-7B1D-371E-1C36-6AEAA1BF7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C085E-CC13-CDED-AD22-EB45B0D0D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604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4F857-D9CA-539A-F394-1F481791C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592442-BB91-1027-E97A-B82961459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5045C6-02CD-EF2E-2309-C1A7FA650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62EE5-4FBB-FEBC-76BF-4285FDD1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C0838-813D-8856-D5B4-DECFDAB41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703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D8B29-3EF4-64DB-4CDD-72206510B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67825-4B0B-3619-A0F7-BCB1D0C24B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99C54-2381-D673-2B39-D7E9BA2BA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F8C824-059E-CDB1-6F30-F9BDC9A6A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39BA3-55C6-EAC4-C11F-CC4D3596C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CE312A-DBE8-A1F2-6552-EC61D411A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473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670C2-B4B6-E293-05F5-D1986C61F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F9545-D80F-53BD-0A3D-F58AF6401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6350C3-DC86-A364-5B55-389B63316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6D488E-4CB7-73ED-FD6A-99ABEA9BDC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C0A0AC-AF6F-08FE-0709-EC12413295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6521E3-26D9-2D6E-13FF-12E7E953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CC7FB5-9CD5-CC2F-F7AF-CEBD017A6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A3DD2A-5703-EADA-49B3-A7BDB92C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28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A8E94-8D45-6771-76BA-E5E2DC930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7C080A-DB9C-CD0D-E0A7-858092083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E4218A-DC64-5ACB-1BA0-E7D3314D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E16DD4-DBB8-9091-3D33-CA743223B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111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0F67F9-30E0-A8B8-2B3F-FDBCFA27B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BEE4C2-8B13-E6FB-285A-FC259BB83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97AAD-57F6-1C66-456D-1E2CAC2EE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696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0B845-7BE2-22D0-533C-2218A8F0F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F3A706-9955-6703-5F88-0D428296F8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11D1B-6A1D-81C7-E126-1C0B1A87D8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CD96F-E492-CA4C-3144-19EC78E67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E248E-E8B2-5042-2DB3-FD2DA2A5C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8E6265-9574-502C-B640-A7AFFF903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198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F9824-B1BB-7904-8B57-DA262B46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924D62-3278-A65E-9446-3B0BD4F143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A7FF5-7275-9BE4-821B-3973CBDEFE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BC86A-1704-CC7B-0B77-4C33ACA2E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E315DE-3C54-F133-7C87-B7809B67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F929B7-2A7E-0A16-BA55-6EDA04867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22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990474-912D-017D-C5A5-BCB11F65AA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73E15D-7361-EE4F-60BC-3DD48AAEA3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790F7-D6C9-4FEA-DF26-3D65A979A1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B32DC-86F3-4FCF-998B-2E418824BCD1}" type="datetimeFigureOut">
              <a:rPr lang="en-GB" smtClean="0"/>
              <a:t>21/05/2025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68597-0A5B-7795-0292-2CD40A6AD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28C07-DC49-9102-41DC-97552A3FE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3B547-5D7B-49AA-A844-CF62CFB4DF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89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appointments.org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cappointments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F63ADC6-93CC-761C-4B6A-B900DF2050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"/>
          <a:stretch/>
        </p:blipFill>
        <p:spPr bwMode="auto">
          <a:xfrm>
            <a:off x="43131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05D6E-69FB-C394-7AE3-804AF8431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846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600" b="1" dirty="0">
                <a:solidFill>
                  <a:schemeClr val="accent6">
                    <a:lumMod val="50000"/>
                  </a:schemeClr>
                </a:solidFill>
              </a:rPr>
              <a:t>APPLYING FOR SILK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A211C-EF78-BDC5-1858-DC15FA69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097280" y="5572648"/>
            <a:ext cx="10058400" cy="5412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  <a:t>PRESENTATION TO PRACTITIONER ASSESSORS</a:t>
            </a:r>
          </a:p>
          <a:p>
            <a:endParaRPr lang="en-GB" sz="3600" b="1" dirty="0"/>
          </a:p>
        </p:txBody>
      </p:sp>
    </p:spTree>
    <p:extLst>
      <p:ext uri="{BB962C8B-B14F-4D97-AF65-F5344CB8AC3E}">
        <p14:creationId xmlns:p14="http://schemas.microsoft.com/office/powerpoint/2010/main" val="1978076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9E00B-7885-4268-91BA-A4D67A666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2221" y="175895"/>
            <a:ext cx="10871579" cy="6506209"/>
          </a:xfrm>
        </p:spPr>
        <p:txBody>
          <a:bodyPr>
            <a:normAutofit fontScale="90000"/>
          </a:bodyPr>
          <a:lstStyle/>
          <a:p>
            <a:pPr algn="ctr"/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br>
              <a:rPr lang="en-GB" sz="3600" b="1" dirty="0">
                <a:solidFill>
                  <a:schemeClr val="accent6">
                    <a:lumMod val="50000"/>
                  </a:schemeClr>
                </a:solidFill>
              </a:rPr>
            </a:br>
            <a:endParaRPr lang="en-GB" sz="36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DA8B2-9170-4FA1-A46D-6D05CCDA9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3" y="1405719"/>
            <a:ext cx="11035076" cy="52763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400" b="1" dirty="0"/>
              <a:t>Areas that evidence could cover for oral advocacy (B2) are the applicant’s ability to:</a:t>
            </a:r>
          </a:p>
          <a:p>
            <a:endParaRPr lang="en-GB" sz="23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Change tack in response to new information and/or challenge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Produce succinct and well-constructed arguments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Demonstrate excellent interaction with the bench, listening and taking cues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Ensure understanding of clients, witnesses and others and use that to improve outcomes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Take only necessary points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Recognise the need to flex style according to audience, settings and reactions of others – including mid case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Deal with tricky case management issues</a:t>
            </a:r>
          </a:p>
          <a:p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Recognise things that have gone wrong and how to improve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7299064-AB4D-4820-A971-C1F13B3C24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8158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B3D7D87E-585D-E04A-1DF6-6C4297652B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0EF1C4A-D532-9B36-4194-0AEA485A8207}"/>
              </a:ext>
            </a:extLst>
          </p:cNvPr>
          <p:cNvSpPr txBox="1"/>
          <p:nvPr/>
        </p:nvSpPr>
        <p:spPr>
          <a:xfrm>
            <a:off x="341644" y="1446353"/>
            <a:ext cx="11304396" cy="75405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400" b="1" dirty="0">
                <a:solidFill>
                  <a:srgbClr val="276F13"/>
                </a:solidFill>
              </a:rPr>
              <a:t>COMPETENCY C – WORKING WITH OTHERS</a:t>
            </a:r>
          </a:p>
          <a:p>
            <a:pPr marL="0" indent="0">
              <a:buNone/>
            </a:pPr>
            <a:endParaRPr lang="en-GB" sz="2600" b="1" dirty="0"/>
          </a:p>
          <a:p>
            <a:pPr marL="0" indent="0">
              <a:buNone/>
            </a:pPr>
            <a:r>
              <a:rPr lang="en-GB" sz="2600" b="1" dirty="0"/>
              <a:t>Areas that evidence could cover for competency C are the applicant’s ability to:</a:t>
            </a:r>
          </a:p>
          <a:p>
            <a:pPr marL="0" indent="0" algn="ctr">
              <a:buNone/>
            </a:pPr>
            <a:endParaRPr lang="en-GB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Demonstrate the leadership expected of a silk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Secure the confidence of the court and of fellow advocates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Handle vulnerable witnesses/clients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Deal with clients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Be polite and respectful towards people at all levels and in all roles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Adapt their style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Act with frankness and integrity – take adverse arguments and disclose appropriately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Be organised, meet deadlines and prioritise well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Be an excellent team leader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300" dirty="0">
                <a:solidFill>
                  <a:schemeClr val="accent6">
                    <a:lumMod val="50000"/>
                  </a:schemeClr>
                </a:solidFill>
              </a:rPr>
              <a:t>Build diverse, well-rounded teams</a:t>
            </a:r>
          </a:p>
          <a:p>
            <a:endParaRPr lang="en-GB" sz="1800" dirty="0"/>
          </a:p>
          <a:p>
            <a:endParaRPr lang="en-GB" dirty="0"/>
          </a:p>
          <a:p>
            <a:endParaRPr lang="en-GB" sz="1800" dirty="0"/>
          </a:p>
          <a:p>
            <a:endParaRPr lang="en-GB" dirty="0"/>
          </a:p>
          <a:p>
            <a:endParaRPr lang="en-GB" sz="1800" dirty="0"/>
          </a:p>
          <a:p>
            <a:endParaRPr lang="en-GB" dirty="0"/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569467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18EA483B-06F6-00DD-DFA5-B10E2FEBFA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490BDA8-C5A5-033F-9F98-6A22B30559AB}"/>
              </a:ext>
            </a:extLst>
          </p:cNvPr>
          <p:cNvSpPr txBox="1"/>
          <p:nvPr/>
        </p:nvSpPr>
        <p:spPr>
          <a:xfrm>
            <a:off x="411982" y="1236345"/>
            <a:ext cx="11334541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276F13"/>
                </a:solidFill>
              </a:rPr>
              <a:t>COMPETENCY D – DIVERSITY ACTION &amp; UNDERSTANDING</a:t>
            </a:r>
          </a:p>
          <a:p>
            <a:pPr marL="0" indent="0">
              <a:buNone/>
            </a:pPr>
            <a:endParaRPr lang="en-GB" sz="2600" b="1" dirty="0"/>
          </a:p>
          <a:p>
            <a:pPr marL="0" indent="0">
              <a:buNone/>
            </a:pPr>
            <a:r>
              <a:rPr lang="en-GB" sz="2600" b="1" dirty="0"/>
              <a:t>Areas that evidence could cover for competency D are the applicant’s ability to:</a:t>
            </a:r>
          </a:p>
          <a:p>
            <a:pPr marL="0" indent="0">
              <a:buNone/>
            </a:pPr>
            <a:endParaRPr lang="en-GB" sz="18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Bring awareness of diverse needs of individuals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Deal with diverse clients and/or witnesses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Build diverse teams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Confront discrimination/behaving as a role model, for example setting up initiatives or being the first in an area to do something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6">
                    <a:lumMod val="50000"/>
                  </a:schemeClr>
                </a:solidFill>
              </a:rPr>
              <a:t>Lead initiatives to improve diversity, including evidence of outcomes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49111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CA7112-753D-C337-FE30-91E0D9E848F5}"/>
              </a:ext>
            </a:extLst>
          </p:cNvPr>
          <p:cNvSpPr txBox="1"/>
          <p:nvPr/>
        </p:nvSpPr>
        <p:spPr>
          <a:xfrm>
            <a:off x="545910" y="175895"/>
            <a:ext cx="11109278" cy="79850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3200" b="1" dirty="0">
              <a:solidFill>
                <a:srgbClr val="276F13"/>
              </a:solidFill>
            </a:endParaRPr>
          </a:p>
          <a:p>
            <a:endParaRPr lang="en-GB" sz="3200" b="1" dirty="0">
              <a:solidFill>
                <a:srgbClr val="276F13"/>
              </a:solidFill>
            </a:endParaRPr>
          </a:p>
          <a:p>
            <a:pPr algn="ctr"/>
            <a:r>
              <a:rPr lang="en-GB" sz="3000" b="1" dirty="0">
                <a:solidFill>
                  <a:srgbClr val="276F13"/>
                </a:solidFill>
              </a:rPr>
              <a:t>THE “STAR” APPROACH </a:t>
            </a:r>
          </a:p>
          <a:p>
            <a:pPr algn="l"/>
            <a:endParaRPr lang="en-GB" sz="2000" dirty="0"/>
          </a:p>
          <a:p>
            <a:pPr algn="l"/>
            <a:r>
              <a:rPr lang="en-GB" sz="2800" b="1" dirty="0"/>
              <a:t>To help structure your evidence, you may wish to use the STAR model:</a:t>
            </a:r>
          </a:p>
          <a:p>
            <a:pPr algn="l"/>
            <a:endParaRPr lang="en-GB" sz="2800" b="1" dirty="0"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Situation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briefly explain a situation the applicant was directly involved in </a:t>
            </a:r>
          </a:p>
          <a:p>
            <a:pPr algn="l"/>
            <a:endParaRPr lang="en-GB" sz="2600" dirty="0">
              <a:solidFill>
                <a:srgbClr val="5A5B5C"/>
              </a:solidFill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Task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briefly describe what the applicant had to achieve</a:t>
            </a:r>
          </a:p>
          <a:p>
            <a:pPr algn="l"/>
            <a:endParaRPr lang="en-GB" sz="2600" b="1" i="0" dirty="0">
              <a:solidFill>
                <a:srgbClr val="5A5B5C"/>
              </a:solidFill>
              <a:effectLst/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Action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: describe the action the applicant took and how they achieved the objective (this section provides the most important evidence and should be the focus)</a:t>
            </a:r>
          </a:p>
          <a:p>
            <a:pPr algn="l"/>
            <a:endParaRPr lang="en-GB" sz="2600" b="1" i="0" dirty="0">
              <a:solidFill>
                <a:srgbClr val="5A5B5C"/>
              </a:solidFill>
              <a:effectLst/>
              <a:highlight>
                <a:srgbClr val="FFFFFF"/>
              </a:highlight>
              <a:latin typeface="Calibri   "/>
            </a:endParaRPr>
          </a:p>
          <a:p>
            <a:pPr algn="l"/>
            <a:r>
              <a:rPr lang="en-GB" sz="2600" b="1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Result and Reflection</a:t>
            </a:r>
            <a:r>
              <a:rPr lang="en-GB" sz="2600" b="0" i="0" dirty="0">
                <a:solidFill>
                  <a:schemeClr val="accent6">
                    <a:lumMod val="50000"/>
                  </a:schemeClr>
                </a:solidFill>
                <a:effectLst/>
                <a:highlight>
                  <a:srgbClr val="FFFFFF"/>
                </a:highlight>
                <a:latin typeface="Calibri   "/>
              </a:rPr>
              <a:t>: </a:t>
            </a:r>
            <a:r>
              <a:rPr lang="en-GB" sz="2600" b="0" i="0" dirty="0">
                <a:solidFill>
                  <a:srgbClr val="5A5B5C"/>
                </a:solidFill>
                <a:effectLst/>
                <a:highlight>
                  <a:srgbClr val="FFFFFF"/>
                </a:highlight>
                <a:latin typeface="Calibri   "/>
              </a:rPr>
              <a:t>describe the outcome of the applicant’s action</a:t>
            </a:r>
          </a:p>
          <a:p>
            <a:pPr algn="l"/>
            <a:endParaRPr lang="en-GB" sz="2000" b="1" dirty="0"/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5AF82D98-665E-8E66-7C3E-58F35476A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9115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CF6302F8-1120-3B21-33FF-75AAD6A715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A0F0F68-9701-DBAD-C284-BD5D30E88C13}"/>
              </a:ext>
            </a:extLst>
          </p:cNvPr>
          <p:cNvSpPr txBox="1"/>
          <p:nvPr/>
        </p:nvSpPr>
        <p:spPr>
          <a:xfrm>
            <a:off x="620876" y="1236345"/>
            <a:ext cx="11113477" cy="6647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GB" sz="3200" b="1" dirty="0">
                <a:solidFill>
                  <a:srgbClr val="276F13"/>
                </a:solidFill>
              </a:rPr>
              <a:t>OVERALL RATING </a:t>
            </a:r>
          </a:p>
          <a:p>
            <a:endParaRPr lang="en-GB" sz="2200" dirty="0">
              <a:latin typeface="Calibri  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effectLst/>
                <a:ea typeface="Aptos" panose="020B0004020202020204" pitchFamily="34" charset="0"/>
                <a:cs typeface="Aptos" panose="020B0004020202020204" pitchFamily="34" charset="0"/>
              </a:rPr>
              <a:t>You are asked to give an overall rating for each applicant: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>
              <a:effectLst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Clearly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Ready for appointment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Possibly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Not yet ready for appointment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Not satisfactory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chemeClr val="accent6">
                    <a:lumMod val="50000"/>
                  </a:schemeClr>
                </a:solidFill>
                <a:effectLst/>
                <a:ea typeface="Aptos" panose="020B0004020202020204" pitchFamily="34" charset="0"/>
                <a:cs typeface="Aptos" panose="020B0004020202020204" pitchFamily="34" charset="0"/>
              </a:rPr>
              <a:t>Insufficient information to express a view</a:t>
            </a: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/>
              <a:t>Please briefly summarise the reason for your overall rating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/>
          </a:p>
          <a:p>
            <a:endParaRPr lang="en-GB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33734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35A039F-3763-D5A0-08A1-CB94D5BAD5AA}"/>
              </a:ext>
            </a:extLst>
          </p:cNvPr>
          <p:cNvSpPr txBox="1"/>
          <p:nvPr/>
        </p:nvSpPr>
        <p:spPr>
          <a:xfrm>
            <a:off x="695011" y="1467060"/>
            <a:ext cx="10801978" cy="4570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GB" sz="2400" dirty="0">
              <a:latin typeface="Calibri  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latin typeface="Calibri  "/>
                <a:ea typeface="Calibri" panose="020F0502020204030204" pitchFamily="34" charset="0"/>
              </a:rPr>
              <a:t>The f</a:t>
            </a: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ull guidance for assessors, including the competency framework can be found on our website: 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www.kcappointments.org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600" dirty="0">
              <a:latin typeface="Calibri  "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Please contact the KCA Chief Executive if you would lik</a:t>
            </a:r>
            <a:r>
              <a:rPr lang="en-GB" sz="2600" dirty="0">
                <a:latin typeface="Calibri  "/>
                <a:ea typeface="Calibri" panose="020F0502020204030204" pitchFamily="34" charset="0"/>
              </a:rPr>
              <a:t>e any i</a:t>
            </a:r>
            <a:r>
              <a:rPr lang="en-GB" sz="2600" dirty="0">
                <a:effectLst/>
                <a:latin typeface="Calibri  "/>
                <a:ea typeface="Calibri" panose="020F0502020204030204" pitchFamily="34" charset="0"/>
              </a:rPr>
              <a:t>nformation or assistance. We are always happy to help. </a:t>
            </a:r>
          </a:p>
          <a:p>
            <a:pPr lvl="2"/>
            <a:r>
              <a:rPr lang="en-GB" sz="2600" dirty="0">
                <a:solidFill>
                  <a:srgbClr val="276F13"/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lvl="2"/>
            <a:r>
              <a:rPr lang="en-GB" sz="2600" dirty="0">
                <a:solidFill>
                  <a:srgbClr val="276F13"/>
                </a:solidFill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2600" dirty="0">
                <a:solidFill>
                  <a:srgbClr val="276F13"/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Telephone:		0207 831 0020</a:t>
            </a:r>
          </a:p>
          <a:p>
            <a:pPr marL="2286000" indent="-1025525" algn="just"/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Email:			assessments@KCappointments.org </a:t>
            </a:r>
            <a:endParaRPr lang="en-GB" sz="2600" dirty="0">
              <a:solidFill>
                <a:schemeClr val="accent6">
                  <a:lumMod val="50000"/>
                </a:schemeClr>
              </a:solidFill>
              <a:latin typeface="Calibri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0" indent="-1025525" algn="just"/>
            <a:r>
              <a:rPr lang="en-GB" sz="2600" dirty="0">
                <a:solidFill>
                  <a:schemeClr val="accent6">
                    <a:lumMod val="50000"/>
                  </a:schemeClr>
                </a:solidFill>
                <a:effectLst/>
                <a:latin typeface="Calibri  "/>
                <a:ea typeface="Calibri" panose="020F0502020204030204" pitchFamily="34" charset="0"/>
                <a:cs typeface="Times New Roman" panose="02020603050405020304" pitchFamily="18" charset="0"/>
              </a:rPr>
              <a:t>			hannah.miller@KCappointments.org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A928C18D-9B99-A604-2498-3D795A540B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0515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65400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9F63ADC6-93CC-761C-4B6A-B900DF20509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6"/>
          <a:stretch/>
        </p:blipFill>
        <p:spPr bwMode="auto">
          <a:xfrm>
            <a:off x="-3049" y="1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305D6E-69FB-C394-7AE3-804AF84316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846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000" b="1" dirty="0">
                <a:solidFill>
                  <a:schemeClr val="accent6">
                    <a:lumMod val="50000"/>
                  </a:schemeClr>
                </a:solidFill>
              </a:rPr>
              <a:t>APPLYING FOR SILK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A211C-EF78-BDC5-1858-DC15FA694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10800000" flipV="1">
            <a:off x="1097280" y="5572648"/>
            <a:ext cx="10058400" cy="95980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r>
              <a:rPr lang="en-GB" sz="5000" b="1" dirty="0">
                <a:solidFill>
                  <a:schemeClr val="accent6">
                    <a:lumMod val="50000"/>
                  </a:schemeClr>
                </a:solidFill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201416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1"/>
            <a:ext cx="10840720" cy="5523864"/>
          </a:xfrm>
        </p:spPr>
        <p:txBody>
          <a:bodyPr>
            <a:normAutofit/>
          </a:bodyPr>
          <a:lstStyle/>
          <a:p>
            <a:r>
              <a:rPr lang="en-GB" sz="2800" b="1" dirty="0">
                <a:solidFill>
                  <a:srgbClr val="276F13"/>
                </a:solidFill>
              </a:rPr>
              <a:t>OVERVIEW OF THE KING’S COUNSEL APPOINTMENTS PROCESS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process for appointment of KCs is carried out by a Selection Panel, supported by a secretariat.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process is renewed for each competition and relies on fresh assessments every year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framework within which the competition runs is set by the Bar Council and the Law Society.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The Selection Panel currently comprises: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judicial members 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barristers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Two solicitors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Five lay members, including the Chair of the Panel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200" dirty="0"/>
              <a:t>Further information on the Panel and its work can be found at </a:t>
            </a:r>
            <a:r>
              <a:rPr lang="en-GB" sz="2200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www.kcappointments.org</a:t>
            </a:r>
            <a:endParaRPr lang="en-GB" sz="2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7665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1"/>
            <a:ext cx="10840720" cy="5523864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276F13"/>
                </a:solidFill>
              </a:rPr>
              <a:t>“EXCELLENCE”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GB" sz="4000" b="1" dirty="0">
              <a:solidFill>
                <a:srgbClr val="276F13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KC process is designed to appoint those who demonstrate consistent </a:t>
            </a:r>
            <a:r>
              <a:rPr lang="en-GB" sz="2600" u="sng" dirty="0"/>
              <a:t>excellence</a:t>
            </a:r>
            <a:r>
              <a:rPr lang="en-GB" sz="2600" dirty="0"/>
              <a:t> in advocacy in England and Wales.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Applicants must demonstrate excellence across </a:t>
            </a:r>
            <a:r>
              <a:rPr lang="en-GB" sz="2600" u="sng" dirty="0"/>
              <a:t>all four </a:t>
            </a:r>
            <a:r>
              <a:rPr lang="en-GB" sz="2600" dirty="0"/>
              <a:t>competencies.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Assessments are competency based.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evidence must be drawn from cases of ‘substance, complexity or particular difficulty or sensitivity’.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/>
              <a:t>The panel relies overwhelmingly on information provided by assessors, which underpins the whole KC selection process.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7100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087121"/>
            <a:ext cx="10840720" cy="5574936"/>
          </a:xfrm>
        </p:spPr>
        <p:txBody>
          <a:bodyPr>
            <a:normAutofit fontScale="85000" lnSpcReduction="10000"/>
          </a:bodyPr>
          <a:lstStyle/>
          <a:p>
            <a:r>
              <a:rPr lang="en-GB" sz="3800" b="1" dirty="0">
                <a:solidFill>
                  <a:srgbClr val="276F13"/>
                </a:solidFill>
              </a:rPr>
              <a:t>ASSESSMENTS </a:t>
            </a:r>
          </a:p>
          <a:p>
            <a:endParaRPr lang="en-GB" b="1" u="sng" dirty="0">
              <a:solidFill>
                <a:srgbClr val="276F13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altLang="en-US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FROM THE 12 CASES: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800100" lvl="1" indent="-342900" algn="l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12 JUDICIAL ASSESSORS </a:t>
            </a:r>
          </a:p>
          <a:p>
            <a:pPr marL="1200150" lvl="2" indent="-285750" algn="l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Panel takes 4 assessments including 1 nominated by applicant</a:t>
            </a:r>
          </a:p>
          <a:p>
            <a:pPr lvl="2" algn="l">
              <a:lnSpc>
                <a:spcPct val="100000"/>
              </a:lnSpc>
              <a:spcBef>
                <a:spcPct val="20000"/>
              </a:spcBef>
              <a:defRPr/>
            </a:pPr>
            <a:endParaRPr kumimoji="0" lang="en-GB" alt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12 PRACTITIONER ASSESSORS </a:t>
            </a:r>
          </a:p>
          <a:p>
            <a:pPr marL="1200150" lvl="2" indent="-285750" algn="l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Panel takes 3 assessments including 1 nominated by applicant </a:t>
            </a:r>
            <a:endParaRPr kumimoji="0" lang="en-GB" altLang="en-US" sz="31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highlight>
                <a:srgbClr val="FFFF00"/>
              </a:highlight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lvl="2" algn="l">
              <a:lnSpc>
                <a:spcPct val="100000"/>
              </a:lnSpc>
              <a:spcBef>
                <a:spcPct val="20000"/>
              </a:spcBef>
              <a:defRPr/>
            </a:pPr>
            <a:endParaRPr kumimoji="0" lang="en-GB" alt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800100" lvl="1" indent="-3429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6 PROFESSIONAL CLIENT ASSESSORS </a:t>
            </a:r>
          </a:p>
          <a:p>
            <a:pPr marL="1200150" lvl="2" indent="-285750" algn="l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GB" altLang="en-US" sz="31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t>Panel takes 2 assessments including 1 nominated by applicant</a:t>
            </a:r>
          </a:p>
          <a:p>
            <a:pPr lvl="2" algn="l">
              <a:lnSpc>
                <a:spcPct val="100000"/>
              </a:lnSpc>
              <a:spcBef>
                <a:spcPct val="20000"/>
              </a:spcBef>
              <a:defRPr/>
            </a:pPr>
            <a:endParaRPr kumimoji="0" lang="en-GB" alt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620" y="26670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1025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3682F1C-5BF0-FFF5-356D-41746A8D40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614" y="536121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8C7A36-6787-FF0F-E7EC-43F2D43514BA}"/>
              </a:ext>
            </a:extLst>
          </p:cNvPr>
          <p:cNvSpPr txBox="1"/>
          <p:nvPr/>
        </p:nvSpPr>
        <p:spPr>
          <a:xfrm>
            <a:off x="548640" y="1959428"/>
            <a:ext cx="11142618" cy="81037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altLang="en-US" sz="3100" b="1" dirty="0">
                <a:solidFill>
                  <a:schemeClr val="accent6">
                    <a:lumMod val="50000"/>
                  </a:schemeClr>
                </a:solidFill>
                <a:latin typeface="Calibri"/>
                <a:cs typeface="Arial" panose="020B0604020202020204" pitchFamily="34" charset="0"/>
              </a:rPr>
              <a:t>PROCESS FOR ASSESSORS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2200" dirty="0">
              <a:effectLst/>
              <a:latin typeface="Calibri 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Assessors receive an email containing details of the applicant(s) for whom </a:t>
            </a:r>
            <a:r>
              <a:rPr lang="en-GB" sz="2400" dirty="0"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they are </a:t>
            </a: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asked to provide an assessment - along with a submission date. The email will also provide a link to access the assessor site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400" b="1" dirty="0">
              <a:solidFill>
                <a:schemeClr val="accent6">
                  <a:lumMod val="50000"/>
                </a:schemeClr>
              </a:solidFill>
              <a:latin typeface="Calibri   "/>
              <a:cs typeface="Arial" panose="020B0604020202020204" pitchFamily="34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The details needed to complete the assessment, including case details, are available in the assessor site where assessors should also complete the form. 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400" dirty="0">
              <a:effectLst/>
              <a:latin typeface="Calibri   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400" dirty="0">
                <a:effectLst/>
                <a:latin typeface="Calibri   "/>
                <a:ea typeface="Calibri" panose="020F0502020204030204" pitchFamily="34" charset="0"/>
                <a:cs typeface="Times New Roman" panose="02020603050405020304" pitchFamily="18" charset="0"/>
              </a:rPr>
              <a:t>If you require technical support or have any queries, please contact the Secretariat who are always happy to help.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altLang="en-US" sz="3100" b="1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GB" altLang="en-US" sz="31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09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158242"/>
            <a:ext cx="10840720" cy="5523864"/>
          </a:xfrm>
        </p:spPr>
        <p:txBody>
          <a:bodyPr>
            <a:normAutofit fontScale="92500"/>
          </a:bodyPr>
          <a:lstStyle/>
          <a:p>
            <a:r>
              <a:rPr lang="en-GB" sz="3700" b="1" dirty="0">
                <a:solidFill>
                  <a:srgbClr val="276F13"/>
                </a:solidFill>
              </a:rPr>
              <a:t>KEY MESSAGES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endParaRPr lang="en-GB" sz="2800" dirty="0"/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Your assessment is for the benefit of the sector and the public rather than for the applicant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The panel rely on your honest opinion of the applicant – even if not entirely positive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Please tell us ‘why’ someone is excellent 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Don’t worry if you don’t have knowledge of the applicant in every competency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2800" dirty="0"/>
              <a:t>Please draw on any knowledge of the applicant from other cases than those listed.</a:t>
            </a:r>
          </a:p>
          <a:p>
            <a:endParaRPr lang="en-GB" sz="3600" b="1" dirty="0">
              <a:solidFill>
                <a:srgbClr val="276F13"/>
              </a:solidFill>
              <a:highlight>
                <a:srgbClr val="FFFF00"/>
              </a:highlight>
            </a:endParaRPr>
          </a:p>
          <a:p>
            <a:endParaRPr lang="en-GB" sz="2600" dirty="0">
              <a:highlight>
                <a:srgbClr val="FFFF00"/>
              </a:highlight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699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1360" y="1236345"/>
            <a:ext cx="10840720" cy="544576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GB" sz="3400" b="1" dirty="0">
                <a:solidFill>
                  <a:srgbClr val="276F13"/>
                </a:solidFill>
              </a:rPr>
              <a:t>KEY MESSAGES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GB" sz="2600" b="1" dirty="0">
              <a:solidFill>
                <a:srgbClr val="276F13"/>
              </a:solidFill>
            </a:endParaRPr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Avoid comparing applicants to others in the competition or to those recently appointed</a:t>
            </a:r>
          </a:p>
          <a:p>
            <a:pPr algn="l">
              <a:lnSpc>
                <a:spcPct val="100000"/>
              </a:lnSpc>
            </a:pPr>
            <a:endParaRPr lang="en-GB" dirty="0"/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Applicants are not mandated to ask you before listing you as an assessor </a:t>
            </a:r>
          </a:p>
          <a:p>
            <a:pPr algn="l">
              <a:lnSpc>
                <a:spcPct val="100000"/>
              </a:lnSpc>
            </a:pPr>
            <a:endParaRPr lang="en-GB" dirty="0"/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Applicants should not draft an assessment for you or ask if you have been chosen as their assessor</a:t>
            </a:r>
          </a:p>
          <a:p>
            <a:pPr algn="l">
              <a:lnSpc>
                <a:spcPct val="100000"/>
              </a:lnSpc>
            </a:pPr>
            <a:endParaRPr lang="en-GB" dirty="0"/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Don’t worry if you have been approached by a large number of applicants – we won’t request more than six assessments from any one assessor.</a:t>
            </a:r>
          </a:p>
          <a:p>
            <a:pPr algn="l">
              <a:lnSpc>
                <a:spcPct val="100000"/>
              </a:lnSpc>
            </a:pPr>
            <a:endParaRPr lang="en-GB" dirty="0"/>
          </a:p>
          <a:p>
            <a:pPr marL="457200" indent="-457200" algn="l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dirty="0"/>
              <a:t>If you have provided an assessment previously, we can provide a copy.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GB" sz="28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8774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2E3B918-1812-21E7-158A-9008B66059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8919" y="497681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CB4004-0B09-8FF3-5869-45DC430C270D}"/>
              </a:ext>
            </a:extLst>
          </p:cNvPr>
          <p:cNvSpPr txBox="1"/>
          <p:nvPr/>
        </p:nvSpPr>
        <p:spPr>
          <a:xfrm>
            <a:off x="559358" y="1487792"/>
            <a:ext cx="11394830" cy="88975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600"/>
              </a:spcAft>
            </a:pPr>
            <a:r>
              <a:rPr lang="en-GB" sz="3200" b="1" dirty="0">
                <a:solidFill>
                  <a:srgbClr val="276F13"/>
                </a:solidFill>
                <a:cs typeface="Times New Roman" panose="02020603050405020304" pitchFamily="18" charset="0"/>
              </a:rPr>
              <a:t>COMPETENCY A – UNDERSTANDING AND USING THE LAW</a:t>
            </a:r>
            <a:endParaRPr lang="en-GB" sz="2800" b="1" dirty="0">
              <a:cs typeface="Times New Roman" panose="02020603050405020304" pitchFamily="18" charset="0"/>
            </a:endParaRPr>
          </a:p>
          <a:p>
            <a:pPr lvl="0" algn="just"/>
            <a:endParaRPr lang="en-GB" sz="2800" b="1" dirty="0">
              <a:cs typeface="Times New Roman" panose="02020603050405020304" pitchFamily="18" charset="0"/>
            </a:endParaRPr>
          </a:p>
          <a:p>
            <a:pPr lvl="0" algn="ctr">
              <a:lnSpc>
                <a:spcPct val="115000"/>
              </a:lnSpc>
              <a:spcAft>
                <a:spcPts val="600"/>
              </a:spcAft>
            </a:pPr>
            <a:r>
              <a:rPr lang="en-GB" sz="2800" b="1" dirty="0">
                <a:cs typeface="Times New Roman" panose="02020603050405020304" pitchFamily="18" charset="0"/>
              </a:rPr>
              <a:t>Areas that assessor evidence could cover are:</a:t>
            </a:r>
          </a:p>
          <a:p>
            <a:pPr lvl="0" algn="just"/>
            <a:endParaRPr lang="en-GB" sz="2800" b="1" dirty="0">
              <a:cs typeface="Times New Roman" panose="02020603050405020304" pitchFamily="18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Ability to get up to speed with new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Innovative and/or novel use of the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Ability to ‘think on their feet’ with information at their fingertips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Correct application of case law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Examples of legal rather than factual complexity</a:t>
            </a:r>
          </a:p>
          <a:p>
            <a:pPr marL="285750" lvl="0" indent="-285750" algn="just">
              <a:lnSpc>
                <a:spcPct val="11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500" dirty="0">
                <a:solidFill>
                  <a:schemeClr val="accent6">
                    <a:lumMod val="50000"/>
                  </a:schemeClr>
                </a:solidFill>
                <a:cs typeface="Times New Roman" panose="02020603050405020304" pitchFamily="18" charset="0"/>
              </a:rPr>
              <a:t>Up to date knowledge, correctly applied</a:t>
            </a: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24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561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58F7C33-7172-6C94-2B9B-93BCBC4C39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2137" y="1158241"/>
            <a:ext cx="11423176" cy="5523864"/>
          </a:xfrm>
        </p:spPr>
        <p:txBody>
          <a:bodyPr>
            <a:normAutofit/>
          </a:bodyPr>
          <a:lstStyle/>
          <a:p>
            <a:endParaRPr lang="en-GB" sz="3200" b="1" dirty="0">
              <a:solidFill>
                <a:srgbClr val="276F13"/>
              </a:solidFill>
            </a:endParaRPr>
          </a:p>
          <a:p>
            <a:r>
              <a:rPr lang="en-GB" sz="3200" b="1" dirty="0">
                <a:solidFill>
                  <a:srgbClr val="276F13"/>
                </a:solidFill>
              </a:rPr>
              <a:t>COMPETENCY B – WRITTEN AND ORAL ADVOCACY</a:t>
            </a:r>
            <a:endParaRPr lang="en-GB" sz="3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GB" sz="2600" b="1" dirty="0"/>
          </a:p>
          <a:p>
            <a:pPr algn="l"/>
            <a:r>
              <a:rPr lang="en-GB" b="1" dirty="0"/>
              <a:t>Areas that evidence could cover for written advocacy (B1) are the applicant’s ability to: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GB" sz="2600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Review information, including at pace, and identify key points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Boil down information to just what is relevant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Write persuasively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Develop strategy according to the needs of the case and setting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600" dirty="0">
                <a:solidFill>
                  <a:schemeClr val="accent6">
                    <a:lumMod val="50000"/>
                  </a:schemeClr>
                </a:solidFill>
              </a:rPr>
              <a:t>Translate complex legal language into something accessible for a lay person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0653298E-E9DE-8D46-2C98-A6355FFF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0660" y="175895"/>
            <a:ext cx="18542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5829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7950</TotalTime>
  <Words>1089</Words>
  <Application>Microsoft Office PowerPoint</Application>
  <PresentationFormat>Widescreen</PresentationFormat>
  <Paragraphs>191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Aptos</vt:lpstr>
      <vt:lpstr>Arial</vt:lpstr>
      <vt:lpstr>Calibri</vt:lpstr>
      <vt:lpstr>Calibri  </vt:lpstr>
      <vt:lpstr>Calibri   </vt:lpstr>
      <vt:lpstr>Calibri Light</vt:lpstr>
      <vt:lpstr>Symbol</vt:lpstr>
      <vt:lpstr>Times New Roman</vt:lpstr>
      <vt:lpstr>Office Theme</vt:lpstr>
      <vt:lpstr>APPLYING FOR SILK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APPLYING FOR SILK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Miller</dc:creator>
  <cp:lastModifiedBy>Jacqueline Fraser</cp:lastModifiedBy>
  <cp:revision>72</cp:revision>
  <dcterms:created xsi:type="dcterms:W3CDTF">2023-01-24T11:54:11Z</dcterms:created>
  <dcterms:modified xsi:type="dcterms:W3CDTF">2025-05-21T17:24:35Z</dcterms:modified>
</cp:coreProperties>
</file>