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56" r:id="rId3"/>
    <p:sldId id="257" r:id="rId4"/>
    <p:sldId id="277" r:id="rId5"/>
    <p:sldId id="262" r:id="rId6"/>
    <p:sldId id="278" r:id="rId7"/>
    <p:sldId id="271" r:id="rId8"/>
    <p:sldId id="260" r:id="rId9"/>
    <p:sldId id="269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9" autoAdjust="0"/>
  </p:normalViewPr>
  <p:slideViewPr>
    <p:cSldViewPr snapToGrid="0">
      <p:cViewPr varScale="1">
        <p:scale>
          <a:sx n="72" d="100"/>
          <a:sy n="72" d="100"/>
        </p:scale>
        <p:origin x="20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20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2ED55-8F7C-4EA6-9C11-FB0573A4F055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3100C-7DA2-41E7-8ADB-234335B27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7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44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12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02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1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426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4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30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5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392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0" y="246063"/>
            <a:ext cx="4845050" cy="2725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2722" y="2774950"/>
            <a:ext cx="6359769" cy="63690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12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0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1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27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-422275"/>
            <a:ext cx="5435600" cy="3059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1015" y="2731477"/>
            <a:ext cx="6471139" cy="662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 flipV="1">
            <a:off x="3868615" y="9144000"/>
            <a:ext cx="2987798" cy="45719"/>
          </a:xfrm>
        </p:spPr>
        <p:txBody>
          <a:bodyPr/>
          <a:lstStyle/>
          <a:p>
            <a:fld id="{B163100C-7DA2-41E7-8ADB-234335B27EE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37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3230-070A-D68C-E76B-70CC34534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2C88A-FBBF-CD3B-B21B-A28BF7196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F63D-B4E6-0ED7-0FD2-8E7E2558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1B28E-CDC6-77C9-F494-CFB46AD2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07D45-796E-51F2-C58E-FA5AC44C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3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ADDB-C8F8-F19A-DAF4-8DBC8975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D59EF-3BF9-8A65-D07A-8B8D5FF3C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46BC0-D609-AE66-891A-909ECB47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DE3F-8465-AB94-90ED-FFE71C5F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0F932-39F2-39EB-4D00-F7E19E16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3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0DC48-6263-8CAF-7C60-EC9BAC4CE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0E7D4-F73E-C53C-4CB3-1EFBAC579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2A39-0851-8AA3-D3E1-32140A45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64764-4DEC-A14A-5EAB-4FC87983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6B3A2-03A6-09CE-3111-A34C9CF3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0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0624-6CB2-C24F-A7B0-3991E2CF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190AC-AB3E-2182-4EF2-7A359D870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2D9BD-3D34-B062-EA84-0A59CD54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B79E-7B1D-371E-1C36-6AEAA1BF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085E-CC13-CDED-AD22-EB45B0D0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0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F857-D9CA-539A-F394-1F481791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92442-BB91-1027-E97A-B82961459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45C6-02CD-EF2E-2309-C1A7FA65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62EE5-4FBB-FEBC-76BF-4285FDD1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0838-813D-8856-D5B4-DECFDAB4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7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8B29-3EF4-64DB-4CDD-72206510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67825-4B0B-3619-A0F7-BCB1D0C24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99C54-2381-D673-2B39-D7E9BA2B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C824-059E-CDB1-6F30-F9BDC9A6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39BA3-55C6-EAC4-C11F-CC4D3596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E312A-DBE8-A1F2-6552-EC61D411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3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70C2-B4B6-E293-05F5-D1986C61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F9545-D80F-53BD-0A3D-F58AF6401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350C3-DC86-A364-5B55-389B63316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D488E-4CB7-73ED-FD6A-99ABEA9BD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0A0AC-AF6F-08FE-0709-EC1241329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521E3-26D9-2D6E-13FF-12E7E953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C7FB5-9CD5-CC2F-F7AF-CEBD017A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3DD2A-5703-EADA-49B3-A7BDB92C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28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8E94-8D45-6771-76BA-E5E2DC93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C080A-DB9C-CD0D-E0A7-85809208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4218A-DC64-5ACB-1BA0-E7D3314D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16DD4-DBB8-9091-3D33-CA743223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1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F67F9-30E0-A8B8-2B3F-FDBCFA27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EE4C2-8B13-E6FB-285A-FC259BB8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AAD-57F6-1C66-456D-1E2CAC2E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0B845-7BE2-22D0-533C-2218A8F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3A706-9955-6703-5F88-0D428296F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11D1B-6A1D-81C7-E126-1C0B1A87D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CD96F-E492-CA4C-3144-19EC78E6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E248E-E8B2-5042-2DB3-FD2DA2A5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E6265-9574-502C-B640-A7AFFF90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19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9824-B1BB-7904-8B57-DA262B46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24D62-3278-A65E-9446-3B0BD4F14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A7FF5-7275-9BE4-821B-3973CBDEF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BC86A-1704-CC7B-0B77-4C33ACA2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315DE-3C54-F133-7C87-B7809B67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929B7-2A7E-0A16-BA55-6EDA0486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990474-912D-017D-C5A5-BCB11F65A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3E15D-7361-EE4F-60BC-3DD48AAEA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90F7-D6C9-4FEA-DF26-3D65A979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32DC-86F3-4FCF-998B-2E418824BCD1}" type="datetimeFigureOut">
              <a:rPr lang="en-GB" smtClean="0"/>
              <a:t>02/06/2025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68597-0A5B-7795-0292-2CD40A6AD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28C07-DC49-9102-41DC-97552A3FE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9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6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11284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6">
                    <a:lumMod val="50000"/>
                  </a:schemeClr>
                </a:solidFill>
              </a:rPr>
              <a:t>PRESENTATION TO CLIENT ASSESSORS</a:t>
            </a:r>
          </a:p>
          <a:p>
            <a:r>
              <a:rPr lang="en-GB" sz="3000" b="1" dirty="0">
                <a:solidFill>
                  <a:schemeClr val="accent6">
                    <a:lumMod val="50000"/>
                  </a:schemeClr>
                </a:solidFill>
              </a:rPr>
              <a:t>29 MAY 2025</a:t>
            </a:r>
          </a:p>
        </p:txBody>
      </p:sp>
    </p:spTree>
    <p:extLst>
      <p:ext uri="{BB962C8B-B14F-4D97-AF65-F5344CB8AC3E}">
        <p14:creationId xmlns:p14="http://schemas.microsoft.com/office/powerpoint/2010/main" val="197807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3D7D87E-585D-E04A-1DF6-6C429765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EF1C4A-D532-9B36-4194-0AEA485A8207}"/>
              </a:ext>
            </a:extLst>
          </p:cNvPr>
          <p:cNvSpPr txBox="1"/>
          <p:nvPr/>
        </p:nvSpPr>
        <p:spPr>
          <a:xfrm>
            <a:off x="341644" y="1446353"/>
            <a:ext cx="11304396" cy="726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400" b="1" dirty="0">
                <a:solidFill>
                  <a:srgbClr val="276F13"/>
                </a:solidFill>
              </a:rPr>
              <a:t>COMPETENCY C – WORKING WITH OTHERS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600" b="1" dirty="0"/>
              <a:t>Areas that evidence could cover for competency C are the applicant’s ability to:</a:t>
            </a:r>
          </a:p>
          <a:p>
            <a:pPr marL="0" indent="0" algn="ctr">
              <a:buNone/>
            </a:pPr>
            <a:endParaRPr lang="en-GB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Secure the confidence of the court and of fellow advocates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Handle vulnerable witnesses/clients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Adapt their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Act with frankness and integrity – take adverse arguments and disclose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organised, meet deadlines and prioritise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Build diverse, well-rounded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Aptos" panose="020B0004020202020204" pitchFamily="34" charset="0"/>
                <a:cs typeface="Aptos" panose="020B0004020202020204" pitchFamily="34" charset="0"/>
              </a:rPr>
              <a:t>Demonstrate excellent leadership – including taking responsibility, building up others, being challenging and decisive where appropriate – whatever their formal position within a team</a:t>
            </a:r>
            <a:endParaRPr lang="en-GB" sz="2300" dirty="0">
              <a:solidFill>
                <a:schemeClr val="accent6">
                  <a:lumMod val="50000"/>
                </a:schemeClr>
              </a:solidFill>
              <a:latin typeface="Calibri  "/>
            </a:endParaRPr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69467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8EA483B-06F6-00DD-DFA5-B10E2FEBF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90BDA8-C5A5-033F-9F98-6A22B30559AB}"/>
              </a:ext>
            </a:extLst>
          </p:cNvPr>
          <p:cNvSpPr txBox="1"/>
          <p:nvPr/>
        </p:nvSpPr>
        <p:spPr>
          <a:xfrm>
            <a:off x="232012" y="1236345"/>
            <a:ext cx="11959988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COMPETENCY D – DIVERSITY ACTION &amp; UNDERSTANDING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400" b="1" dirty="0"/>
              <a:t>Areas that evidence could cover for competency D are the applicant’s ability to</a:t>
            </a:r>
            <a:r>
              <a:rPr lang="en-GB" sz="2600" b="1" dirty="0"/>
              <a:t>:</a:t>
            </a:r>
          </a:p>
          <a:p>
            <a:pPr marL="0" indent="0">
              <a:buNone/>
            </a:pPr>
            <a:endParaRPr lang="en-GB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Bring awareness of diverse needs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Deal with diverse clients and/or witnesses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Build diverse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Confront discrimination/behaving as a role model, for example setting up initiatives or being the first in an area to do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</a:rPr>
              <a:t>Lead initiatives to improve diversity, including evidence of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Aptos" panose="020B0004020202020204" pitchFamily="34" charset="0"/>
                <a:cs typeface="Aptos" panose="020B0004020202020204" pitchFamily="34" charset="0"/>
              </a:rPr>
              <a:t>Show significant growth in personal insight and understanding (formal training can contribute to this but mere attendance tells the panel little)</a:t>
            </a:r>
          </a:p>
          <a:p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200" b="1" dirty="0">
                <a:effectLst/>
                <a:latin typeface="Calibri  "/>
                <a:ea typeface="Aptos" panose="020B0004020202020204" pitchFamily="34" charset="0"/>
                <a:cs typeface="Aptos" panose="020B0004020202020204" pitchFamily="34" charset="0"/>
              </a:rPr>
              <a:t>This is the only competency on which evidence from outside practice as an advocate and member of chambers/employee can be relevant – perhaps experience on the bench, or activity outside the law.</a:t>
            </a:r>
            <a:endParaRPr lang="en-GB" sz="2200" b="1" dirty="0">
              <a:latin typeface="Calibri  "/>
            </a:endParaRPr>
          </a:p>
          <a:p>
            <a:endParaRPr lang="en-GB" sz="2800" dirty="0">
              <a:solidFill>
                <a:schemeClr val="accent6">
                  <a:lumMod val="50000"/>
                </a:schemeClr>
              </a:solidFill>
              <a:latin typeface="Calibri 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9111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F6302F8-1120-3B21-33FF-75AAD6A71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0F0F68-9701-DBAD-C284-BD5D30E88C13}"/>
              </a:ext>
            </a:extLst>
          </p:cNvPr>
          <p:cNvSpPr txBox="1"/>
          <p:nvPr/>
        </p:nvSpPr>
        <p:spPr>
          <a:xfrm>
            <a:off x="620876" y="1236345"/>
            <a:ext cx="11113477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OVERALL RATING </a:t>
            </a:r>
          </a:p>
          <a:p>
            <a:endParaRPr lang="en-GB" sz="2200" dirty="0">
              <a:latin typeface="Calibri  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You are asked to give an overall rating for each applicant: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Clearly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Ready for appointment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Possibly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yet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satisfactory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Insufficient information to express a view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Please briefly summarise the reason for your overall rating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3734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5A039F-3763-D5A0-08A1-CB94D5BAD5AA}"/>
              </a:ext>
            </a:extLst>
          </p:cNvPr>
          <p:cNvSpPr txBox="1"/>
          <p:nvPr/>
        </p:nvSpPr>
        <p:spPr>
          <a:xfrm>
            <a:off x="695011" y="1467060"/>
            <a:ext cx="10801978" cy="4570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Calibri  "/>
                <a:ea typeface="Calibri" panose="020F0502020204030204" pitchFamily="34" charset="0"/>
              </a:rPr>
              <a:t>The f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ull guidance for assessors, including the competency framework can be found on our website: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Please contact the KCA Chief Executive if you would lik</a:t>
            </a:r>
            <a:r>
              <a:rPr lang="en-GB" sz="2600" dirty="0">
                <a:latin typeface="Calibri  "/>
                <a:ea typeface="Calibri" panose="020F0502020204030204" pitchFamily="34" charset="0"/>
              </a:rPr>
              <a:t>e any i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nformation or assistance. We are always happy to help.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Telephone:		0207 831 0020</a:t>
            </a: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Email:			assessments@KCappointments.org </a:t>
            </a:r>
            <a:endParaRPr lang="en-GB" sz="2600" dirty="0">
              <a:solidFill>
                <a:schemeClr val="accent6">
                  <a:lumMod val="50000"/>
                </a:schemeClr>
              </a:solidFill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			hannah.miller@KCappointments.org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928C18D-9B99-A604-2498-3D795A54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40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9598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20141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276F13"/>
                </a:solidFill>
              </a:rPr>
              <a:t>OVERVIEW OF THE KING’S COUNSEL APPOINTMENTS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for appointment of KCs is carried out by a Selection Panel, supported by a secretariat.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is renewed for each competition and relies on fresh assessments every year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framework within which the competition runs is set by the Bar Council and the Law Society.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Selection Panel currently comprises: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judicial members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barristers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solicitors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Five lay members, including the Chair of the Panel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Further information on the Panel and its work can be found at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endParaRPr lang="en-GB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65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276F13"/>
                </a:solidFill>
              </a:rPr>
              <a:t>“EXCELLENCE”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4000" b="1" dirty="0">
              <a:solidFill>
                <a:srgbClr val="276F13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KC process is designed to appoint those who demonstrate consistent </a:t>
            </a:r>
            <a:r>
              <a:rPr lang="en-GB" sz="2600" u="sng" dirty="0"/>
              <a:t>excellence</a:t>
            </a:r>
            <a:r>
              <a:rPr lang="en-GB" sz="2600" dirty="0"/>
              <a:t> in advocacy in England and Wales.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Applicants must demonstrate excellence across </a:t>
            </a:r>
            <a:r>
              <a:rPr lang="en-GB" sz="2600" u="sng" dirty="0"/>
              <a:t>all four </a:t>
            </a:r>
            <a:r>
              <a:rPr lang="en-GB" sz="2600" dirty="0"/>
              <a:t>competencies.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Assessments are competency based.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evidence must be drawn from cases of ‘substance, complexity or particular difficulty or sensitivity’.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panel relies overwhelmingly on information provided by assessors, which underpins the whole KC selection process.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10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3682F1C-5BF0-FFF5-356D-41746A8D4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614" y="53612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8C7A36-6787-FF0F-E7EC-43F2D43514BA}"/>
              </a:ext>
            </a:extLst>
          </p:cNvPr>
          <p:cNvSpPr txBox="1"/>
          <p:nvPr/>
        </p:nvSpPr>
        <p:spPr>
          <a:xfrm>
            <a:off x="548640" y="1959428"/>
            <a:ext cx="11142618" cy="810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altLang="en-US" sz="3100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Arial" panose="020B0604020202020204" pitchFamily="34" charset="0"/>
              </a:rPr>
              <a:t>PROCESS FOR ASSESSORS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2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Assessors receive an email containing details of the applicant(s) for whom </a:t>
            </a:r>
            <a:r>
              <a:rPr lang="en-GB" sz="2400" dirty="0"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they are </a:t>
            </a: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asked to provide an assessment - along with a submission date. The email will also provide a link to access the assessor site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b="1" dirty="0">
              <a:solidFill>
                <a:schemeClr val="accent6">
                  <a:lumMod val="50000"/>
                </a:schemeClr>
              </a:solidFill>
              <a:latin typeface="Calibri   "/>
              <a:cs typeface="Arial" panose="020B0604020202020204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 details needed to complete the assessment, including case details, are available in the assessor site where assessors should also complete the form.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If you require technical support or have any queries, please contact the Secretariat who are always happy to help.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09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2"/>
            <a:ext cx="10840720" cy="5523864"/>
          </a:xfrm>
        </p:spPr>
        <p:txBody>
          <a:bodyPr>
            <a:normAutofit fontScale="92500"/>
          </a:bodyPr>
          <a:lstStyle/>
          <a:p>
            <a:r>
              <a:rPr lang="en-GB" sz="3700" b="1" dirty="0">
                <a:solidFill>
                  <a:srgbClr val="276F13"/>
                </a:solidFill>
              </a:rPr>
              <a:t>KEY MESSAGES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Your assessment is for the benefit of the sector and the public rather than for the applicant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The panel rely on your honest opinion of the applicant – even if not entirely positive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tell us ‘why’ someone is excellent. Avoid comparing applicants to others in the competition or to those recently appointed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Don’t worry if you don’t have knowledge of the applicant in every competency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draw on any knowledge of the applicant from other cases than those listed. </a:t>
            </a:r>
          </a:p>
          <a:p>
            <a:endParaRPr lang="en-GB" sz="3600" b="1" dirty="0">
              <a:solidFill>
                <a:srgbClr val="276F13"/>
              </a:solidFill>
              <a:highlight>
                <a:srgbClr val="FFFF00"/>
              </a:highlight>
            </a:endParaRPr>
          </a:p>
          <a:p>
            <a:endParaRPr lang="en-GB" sz="2600" dirty="0">
              <a:highlight>
                <a:srgbClr val="FFFF00"/>
              </a:highlight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9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CA7112-753D-C337-FE30-91E0D9E848F5}"/>
              </a:ext>
            </a:extLst>
          </p:cNvPr>
          <p:cNvSpPr txBox="1"/>
          <p:nvPr/>
        </p:nvSpPr>
        <p:spPr>
          <a:xfrm>
            <a:off x="545910" y="175895"/>
            <a:ext cx="11109278" cy="7985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endParaRPr lang="en-GB" sz="3200" b="1" dirty="0">
              <a:solidFill>
                <a:srgbClr val="276F13"/>
              </a:solidFill>
            </a:endParaRPr>
          </a:p>
          <a:p>
            <a:pPr algn="ctr"/>
            <a:r>
              <a:rPr lang="en-GB" sz="3000" b="1" dirty="0">
                <a:solidFill>
                  <a:srgbClr val="276F13"/>
                </a:solidFill>
              </a:rPr>
              <a:t>THE “STAR” APPROACH </a:t>
            </a:r>
          </a:p>
          <a:p>
            <a:pPr algn="l"/>
            <a:endParaRPr lang="en-GB" sz="2000" dirty="0"/>
          </a:p>
          <a:p>
            <a:pPr algn="l"/>
            <a:r>
              <a:rPr lang="en-GB" sz="2800" b="1" dirty="0"/>
              <a:t>To help structure your evidence, you may wish to use the STAR model:</a:t>
            </a:r>
          </a:p>
          <a:p>
            <a:pPr algn="l"/>
            <a:endParaRPr lang="en-GB" sz="2800" b="1" dirty="0"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Situation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explain a situation the applicant was directly involved in </a:t>
            </a:r>
          </a:p>
          <a:p>
            <a:pPr algn="l"/>
            <a:endParaRPr lang="en-GB" sz="2600" dirty="0">
              <a:solidFill>
                <a:srgbClr val="5A5B5C"/>
              </a:solidFill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Task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describe what the applicant had to achieve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Action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: describe the action the applicant took and how they achieved the objective (this section provides the most important evidence and should be the focus)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Result and Reflection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describe the outcome of the applicant’s action</a:t>
            </a:r>
          </a:p>
          <a:p>
            <a:pPr algn="l"/>
            <a:endParaRPr lang="en-GB" sz="2000" b="1" dirty="0"/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AF82D98-665E-8E66-7C3E-58F35476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115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2E3B918-1812-21E7-158A-9008B6605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919" y="49768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CB4004-0B09-8FF3-5869-45DC430C270D}"/>
              </a:ext>
            </a:extLst>
          </p:cNvPr>
          <p:cNvSpPr txBox="1"/>
          <p:nvPr/>
        </p:nvSpPr>
        <p:spPr>
          <a:xfrm>
            <a:off x="559358" y="1487792"/>
            <a:ext cx="11394830" cy="8897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3200" b="1" dirty="0">
                <a:solidFill>
                  <a:srgbClr val="276F13"/>
                </a:solidFill>
                <a:cs typeface="Times New Roman" panose="02020603050405020304" pitchFamily="18" charset="0"/>
              </a:rPr>
              <a:t>COMPETENCY A – UNDERSTANDING AND USING THE LAW</a:t>
            </a:r>
            <a:endParaRPr lang="en-GB" sz="2800" b="1" dirty="0">
              <a:cs typeface="Times New Roman" panose="02020603050405020304" pitchFamily="18" charset="0"/>
            </a:endParaRP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2800" b="1" dirty="0">
                <a:cs typeface="Times New Roman" panose="02020603050405020304" pitchFamily="18" charset="0"/>
              </a:rPr>
              <a:t>Areas that assessor evidence could cover are:</a:t>
            </a: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get up to speed with new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Innovative and/or novel use of the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‘think on their feet’ with information at their fingertips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Correct application of case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Examples of legal rather than factual complexity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Up to date knowledge, correctly applied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56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137" y="1158241"/>
            <a:ext cx="11423176" cy="5523864"/>
          </a:xfrm>
        </p:spPr>
        <p:txBody>
          <a:bodyPr>
            <a:norm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r>
              <a:rPr lang="en-GB" sz="3200" b="1" dirty="0">
                <a:solidFill>
                  <a:srgbClr val="276F13"/>
                </a:solidFill>
              </a:rPr>
              <a:t>COMPETENCY B – WRITTEN AND ORAL ADVOCACY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600" b="1" dirty="0"/>
          </a:p>
          <a:p>
            <a:pPr algn="l"/>
            <a:r>
              <a:rPr lang="en-GB" b="1" dirty="0"/>
              <a:t>Areas that evidence could cover for written advocacy (B1) are the applicant’s ability to: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2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Review information, including at pace, and identify key points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Boil down information to just what is relevant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Write persuasively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Develop strategy according to the needs of the case and setting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Translate complex legal language into something accessible for a lay person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82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E00B-7885-4268-91BA-A4D67A66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221" y="175895"/>
            <a:ext cx="10871579" cy="6506209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GB" sz="3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A8B2-9170-4FA1-A46D-6D05CCDA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1405719"/>
            <a:ext cx="11035076" cy="5276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Areas that evidence could cover for oral advocacy (B2) are the applicant’s ability to:</a:t>
            </a:r>
          </a:p>
          <a:p>
            <a:endParaRPr lang="en-GB" sz="23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Change tack in response to new information and/or challenge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Produce succinct and well-constructed arguments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Demonstrate excellent interaction with the bench, listening and taking cues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Ensure understanding of clients, witnesses and others and use that to improve outcomes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Take only necessary points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the need to flex style according to audience, settings and reactions of others – including mid case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tricky case management issues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things that have gone wrong and how to improve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7299064-AB4D-4820-A971-C1F13B3C2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15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8275</TotalTime>
  <Words>1035</Words>
  <Application>Microsoft Office PowerPoint</Application>
  <PresentationFormat>Widescreen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Arial</vt:lpstr>
      <vt:lpstr>Calibri</vt:lpstr>
      <vt:lpstr>Calibri  </vt:lpstr>
      <vt:lpstr>Calibri   </vt:lpstr>
      <vt:lpstr>Calibri Light</vt:lpstr>
      <vt:lpstr>Symbol</vt:lpstr>
      <vt:lpstr>Times New Roman</vt:lpstr>
      <vt:lpstr>Office Theme</vt:lpstr>
      <vt:lpstr>APPLYING FOR SILK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APPLYING FOR SILK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Miller</dc:creator>
  <cp:lastModifiedBy>Jacqueline Fraser</cp:lastModifiedBy>
  <cp:revision>84</cp:revision>
  <dcterms:created xsi:type="dcterms:W3CDTF">2023-01-24T11:54:11Z</dcterms:created>
  <dcterms:modified xsi:type="dcterms:W3CDTF">2025-06-02T19:06:23Z</dcterms:modified>
</cp:coreProperties>
</file>