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5" r:id="rId2"/>
    <p:sldId id="256" r:id="rId3"/>
    <p:sldId id="257" r:id="rId4"/>
    <p:sldId id="262" r:id="rId5"/>
    <p:sldId id="259" r:id="rId6"/>
    <p:sldId id="258" r:id="rId7"/>
    <p:sldId id="271" r:id="rId8"/>
    <p:sldId id="270" r:id="rId9"/>
    <p:sldId id="263" r:id="rId10"/>
    <p:sldId id="260" r:id="rId11"/>
    <p:sldId id="269" r:id="rId12"/>
    <p:sldId id="266" r:id="rId13"/>
    <p:sldId id="268"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6F1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3677" autoAdjust="0"/>
  </p:normalViewPr>
  <p:slideViewPr>
    <p:cSldViewPr snapToGrid="0">
      <p:cViewPr varScale="1">
        <p:scale>
          <a:sx n="61" d="100"/>
          <a:sy n="61" d="100"/>
        </p:scale>
        <p:origin x="1522" y="77"/>
      </p:cViewPr>
      <p:guideLst/>
    </p:cSldViewPr>
  </p:slideViewPr>
  <p:outlineViewPr>
    <p:cViewPr>
      <p:scale>
        <a:sx n="33" d="100"/>
        <a:sy n="33" d="100"/>
      </p:scale>
      <p:origin x="0" y="-547"/>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27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A22ED55-8F7C-4EA6-9C11-FB0573A4F055}" type="datetimeFigureOut">
              <a:rPr lang="en-GB" smtClean="0"/>
              <a:t>23/01/2025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163100C-7DA2-41E7-8ADB-234335B27EE1}" type="slidenum">
              <a:rPr lang="en-GB" smtClean="0"/>
              <a:t>‹#›</a:t>
            </a:fld>
            <a:endParaRPr lang="en-GB"/>
          </a:p>
        </p:txBody>
      </p:sp>
    </p:spTree>
    <p:extLst>
      <p:ext uri="{BB962C8B-B14F-4D97-AF65-F5344CB8AC3E}">
        <p14:creationId xmlns:p14="http://schemas.microsoft.com/office/powerpoint/2010/main" val="3696679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6200" y="4777194"/>
            <a:ext cx="6472316" cy="3908614"/>
          </a:xfrm>
        </p:spPr>
        <p:txBody>
          <a:bodyPr/>
          <a:lstStyle/>
          <a:p>
            <a:endParaRPr lang="en-GB" sz="1600" dirty="0">
              <a:highlight>
                <a:srgbClr val="FFFF00"/>
              </a:highlight>
            </a:endParaRPr>
          </a:p>
        </p:txBody>
      </p:sp>
      <p:sp>
        <p:nvSpPr>
          <p:cNvPr id="4" name="Slide Number Placeholder 3"/>
          <p:cNvSpPr>
            <a:spLocks noGrp="1"/>
          </p:cNvSpPr>
          <p:nvPr>
            <p:ph type="sldNum" sz="quarter" idx="5"/>
          </p:nvPr>
        </p:nvSpPr>
        <p:spPr/>
        <p:txBody>
          <a:bodyPr/>
          <a:lstStyle/>
          <a:p>
            <a:fld id="{B163100C-7DA2-41E7-8ADB-234335B27EE1}" type="slidenum">
              <a:rPr lang="en-GB" smtClean="0"/>
              <a:t>1</a:t>
            </a:fld>
            <a:endParaRPr lang="en-GB" dirty="0"/>
          </a:p>
        </p:txBody>
      </p:sp>
    </p:spTree>
    <p:extLst>
      <p:ext uri="{BB962C8B-B14F-4D97-AF65-F5344CB8AC3E}">
        <p14:creationId xmlns:p14="http://schemas.microsoft.com/office/powerpoint/2010/main" val="2031244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Aptos" panose="020B0004020202020204" pitchFamily="34" charset="0"/>
              <a:ea typeface="Aptos" panose="020B0004020202020204" pitchFamily="34" charset="0"/>
              <a:cs typeface="Aptos" panose="020B0004020202020204" pitchFamily="34" charset="0"/>
            </a:endParaRPr>
          </a:p>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10</a:t>
            </a:fld>
            <a:endParaRPr lang="en-GB"/>
          </a:p>
        </p:txBody>
      </p:sp>
    </p:spTree>
    <p:extLst>
      <p:ext uri="{BB962C8B-B14F-4D97-AF65-F5344CB8AC3E}">
        <p14:creationId xmlns:p14="http://schemas.microsoft.com/office/powerpoint/2010/main" val="3265627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7675" y="-715963"/>
            <a:ext cx="5902325" cy="3321051"/>
          </a:xfrm>
        </p:spPr>
      </p:sp>
      <p:sp>
        <p:nvSpPr>
          <p:cNvPr id="3" name="Notes Placeholder 2"/>
          <p:cNvSpPr>
            <a:spLocks noGrp="1"/>
          </p:cNvSpPr>
          <p:nvPr>
            <p:ph type="body" idx="1"/>
          </p:nvPr>
        </p:nvSpPr>
        <p:spPr>
          <a:xfrm>
            <a:off x="1" y="2605743"/>
            <a:ext cx="6797674" cy="7549971"/>
          </a:xfrm>
        </p:spPr>
        <p:txBody>
          <a:bodyPr/>
          <a:lstStyle/>
          <a:p>
            <a:pPr marL="171450" indent="-171450">
              <a:lnSpc>
                <a:spcPct val="107000"/>
              </a:lnSpc>
              <a:spcAft>
                <a:spcPts val="800"/>
              </a:spcAft>
              <a:buFont typeface="Arial" panose="020B0604020202020204" pitchFamily="34" charset="0"/>
              <a:buChar char="•"/>
            </a:pPr>
            <a:endParaRPr lang="en-GB" dirty="0">
              <a:highlight>
                <a:srgbClr val="FFFF00"/>
              </a:highlight>
            </a:endParaRPr>
          </a:p>
        </p:txBody>
      </p:sp>
      <p:sp>
        <p:nvSpPr>
          <p:cNvPr id="4" name="Slide Number Placeholder 3"/>
          <p:cNvSpPr>
            <a:spLocks noGrp="1"/>
          </p:cNvSpPr>
          <p:nvPr>
            <p:ph type="sldNum" sz="quarter" idx="5"/>
          </p:nvPr>
        </p:nvSpPr>
        <p:spPr>
          <a:xfrm flipV="1">
            <a:off x="3834586" y="9926639"/>
            <a:ext cx="2961516" cy="49632"/>
          </a:xfrm>
        </p:spPr>
        <p:txBody>
          <a:bodyPr/>
          <a:lstStyle/>
          <a:p>
            <a:fld id="{B163100C-7DA2-41E7-8ADB-234335B27EE1}" type="slidenum">
              <a:rPr lang="en-GB" smtClean="0"/>
              <a:t>11</a:t>
            </a:fld>
            <a:endParaRPr lang="en-GB" dirty="0"/>
          </a:p>
        </p:txBody>
      </p:sp>
    </p:spTree>
    <p:extLst>
      <p:ext uri="{BB962C8B-B14F-4D97-AF65-F5344CB8AC3E}">
        <p14:creationId xmlns:p14="http://schemas.microsoft.com/office/powerpoint/2010/main" val="2155371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681038"/>
            <a:ext cx="5953125" cy="3349625"/>
          </a:xfrm>
        </p:spPr>
      </p:sp>
      <p:sp>
        <p:nvSpPr>
          <p:cNvPr id="3" name="Notes Placeholder 2"/>
          <p:cNvSpPr>
            <a:spLocks noGrp="1"/>
          </p:cNvSpPr>
          <p:nvPr>
            <p:ph type="body" idx="1"/>
          </p:nvPr>
        </p:nvSpPr>
        <p:spPr>
          <a:xfrm>
            <a:off x="209159" y="4454262"/>
            <a:ext cx="6390977" cy="4974323"/>
          </a:xfrm>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12</a:t>
            </a:fld>
            <a:endParaRPr lang="en-GB" dirty="0"/>
          </a:p>
        </p:txBody>
      </p:sp>
    </p:spTree>
    <p:extLst>
      <p:ext uri="{BB962C8B-B14F-4D97-AF65-F5344CB8AC3E}">
        <p14:creationId xmlns:p14="http://schemas.microsoft.com/office/powerpoint/2010/main" val="105922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13</a:t>
            </a:fld>
            <a:endParaRPr lang="en-GB"/>
          </a:p>
        </p:txBody>
      </p:sp>
    </p:spTree>
    <p:extLst>
      <p:ext uri="{BB962C8B-B14F-4D97-AF65-F5344CB8AC3E}">
        <p14:creationId xmlns:p14="http://schemas.microsoft.com/office/powerpoint/2010/main" val="957688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2</a:t>
            </a:fld>
            <a:endParaRPr lang="en-GB"/>
          </a:p>
        </p:txBody>
      </p:sp>
    </p:spTree>
    <p:extLst>
      <p:ext uri="{BB962C8B-B14F-4D97-AF65-F5344CB8AC3E}">
        <p14:creationId xmlns:p14="http://schemas.microsoft.com/office/powerpoint/2010/main" val="2033304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a:p>
            <a:endParaRPr lang="en-GB" sz="1600" dirty="0"/>
          </a:p>
        </p:txBody>
      </p:sp>
      <p:sp>
        <p:nvSpPr>
          <p:cNvPr id="4" name="Slide Number Placeholder 3"/>
          <p:cNvSpPr>
            <a:spLocks noGrp="1"/>
          </p:cNvSpPr>
          <p:nvPr>
            <p:ph type="sldNum" sz="quarter" idx="5"/>
          </p:nvPr>
        </p:nvSpPr>
        <p:spPr/>
        <p:txBody>
          <a:bodyPr/>
          <a:lstStyle/>
          <a:p>
            <a:fld id="{B163100C-7DA2-41E7-8ADB-234335B27EE1}" type="slidenum">
              <a:rPr lang="en-GB" smtClean="0"/>
              <a:t>3</a:t>
            </a:fld>
            <a:endParaRPr lang="en-GB"/>
          </a:p>
        </p:txBody>
      </p:sp>
    </p:spTree>
    <p:extLst>
      <p:ext uri="{BB962C8B-B14F-4D97-AF65-F5344CB8AC3E}">
        <p14:creationId xmlns:p14="http://schemas.microsoft.com/office/powerpoint/2010/main" val="1640158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2463" y="266700"/>
            <a:ext cx="5259387" cy="2959100"/>
          </a:xfrm>
        </p:spPr>
      </p:sp>
      <p:sp>
        <p:nvSpPr>
          <p:cNvPr id="3" name="Notes Placeholder 2"/>
          <p:cNvSpPr>
            <a:spLocks noGrp="1"/>
          </p:cNvSpPr>
          <p:nvPr>
            <p:ph type="body" idx="1"/>
          </p:nvPr>
        </p:nvSpPr>
        <p:spPr>
          <a:xfrm>
            <a:off x="389268" y="3012459"/>
            <a:ext cx="6303827" cy="6914179"/>
          </a:xfrm>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4</a:t>
            </a:fld>
            <a:endParaRPr lang="en-GB" dirty="0"/>
          </a:p>
        </p:txBody>
      </p:sp>
    </p:spTree>
    <p:extLst>
      <p:ext uri="{BB962C8B-B14F-4D97-AF65-F5344CB8AC3E}">
        <p14:creationId xmlns:p14="http://schemas.microsoft.com/office/powerpoint/2010/main" val="4037212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5425" y="-228600"/>
            <a:ext cx="5953125" cy="3349625"/>
          </a:xfrm>
        </p:spPr>
      </p:sp>
      <p:sp>
        <p:nvSpPr>
          <p:cNvPr id="3" name="Notes Placeholder 2"/>
          <p:cNvSpPr>
            <a:spLocks noGrp="1"/>
          </p:cNvSpPr>
          <p:nvPr>
            <p:ph type="body" idx="1"/>
          </p:nvPr>
        </p:nvSpPr>
        <p:spPr>
          <a:xfrm>
            <a:off x="1" y="3121032"/>
            <a:ext cx="6796101" cy="7238306"/>
          </a:xfrm>
        </p:spPr>
        <p:txBody>
          <a:bodyPr/>
          <a:lstStyle/>
          <a:p>
            <a:pPr marL="285750" indent="-285750">
              <a:buFont typeface="Arial" panose="020B0604020202020204" pitchFamily="34" charset="0"/>
              <a:buChar char="•"/>
            </a:pPr>
            <a:endParaRPr lang="en-GB" sz="1400" b="1" dirty="0"/>
          </a:p>
        </p:txBody>
      </p:sp>
      <p:sp>
        <p:nvSpPr>
          <p:cNvPr id="4" name="Slide Number Placeholder 3"/>
          <p:cNvSpPr>
            <a:spLocks noGrp="1"/>
          </p:cNvSpPr>
          <p:nvPr>
            <p:ph type="sldNum" sz="quarter" idx="5"/>
          </p:nvPr>
        </p:nvSpPr>
        <p:spPr/>
        <p:txBody>
          <a:bodyPr/>
          <a:lstStyle/>
          <a:p>
            <a:fld id="{B163100C-7DA2-41E7-8ADB-234335B27EE1}" type="slidenum">
              <a:rPr lang="en-GB" smtClean="0"/>
              <a:t>5</a:t>
            </a:fld>
            <a:endParaRPr lang="en-GB" dirty="0"/>
          </a:p>
        </p:txBody>
      </p:sp>
    </p:spTree>
    <p:extLst>
      <p:ext uri="{BB962C8B-B14F-4D97-AF65-F5344CB8AC3E}">
        <p14:creationId xmlns:p14="http://schemas.microsoft.com/office/powerpoint/2010/main" val="552686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913" y="-153988"/>
            <a:ext cx="5954712" cy="3351213"/>
          </a:xfrm>
        </p:spPr>
      </p:sp>
      <p:sp>
        <p:nvSpPr>
          <p:cNvPr id="3" name="Notes Placeholder 2"/>
          <p:cNvSpPr>
            <a:spLocks noGrp="1"/>
          </p:cNvSpPr>
          <p:nvPr>
            <p:ph type="body" idx="1"/>
          </p:nvPr>
        </p:nvSpPr>
        <p:spPr>
          <a:xfrm>
            <a:off x="0" y="3489834"/>
            <a:ext cx="6797675" cy="767127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dirty="0"/>
          </a:p>
        </p:txBody>
      </p:sp>
      <p:sp>
        <p:nvSpPr>
          <p:cNvPr id="4" name="Slide Number Placeholder 3"/>
          <p:cNvSpPr>
            <a:spLocks noGrp="1"/>
          </p:cNvSpPr>
          <p:nvPr>
            <p:ph type="sldNum" sz="quarter" idx="5"/>
          </p:nvPr>
        </p:nvSpPr>
        <p:spPr/>
        <p:txBody>
          <a:bodyPr/>
          <a:lstStyle/>
          <a:p>
            <a:fld id="{B163100C-7DA2-41E7-8ADB-234335B27EE1}" type="slidenum">
              <a:rPr lang="en-GB" smtClean="0"/>
              <a:t>6</a:t>
            </a:fld>
            <a:endParaRPr lang="en-GB" dirty="0"/>
          </a:p>
        </p:txBody>
      </p:sp>
    </p:spTree>
    <p:extLst>
      <p:ext uri="{BB962C8B-B14F-4D97-AF65-F5344CB8AC3E}">
        <p14:creationId xmlns:p14="http://schemas.microsoft.com/office/powerpoint/2010/main" val="2621794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7</a:t>
            </a:fld>
            <a:endParaRPr lang="en-GB"/>
          </a:p>
        </p:txBody>
      </p:sp>
    </p:spTree>
    <p:extLst>
      <p:ext uri="{BB962C8B-B14F-4D97-AF65-F5344CB8AC3E}">
        <p14:creationId xmlns:p14="http://schemas.microsoft.com/office/powerpoint/2010/main" val="1151849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8</a:t>
            </a:fld>
            <a:endParaRPr lang="en-GB"/>
          </a:p>
        </p:txBody>
      </p:sp>
    </p:spTree>
    <p:extLst>
      <p:ext uri="{BB962C8B-B14F-4D97-AF65-F5344CB8AC3E}">
        <p14:creationId xmlns:p14="http://schemas.microsoft.com/office/powerpoint/2010/main" val="3580565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9</a:t>
            </a:fld>
            <a:endParaRPr lang="en-GB"/>
          </a:p>
        </p:txBody>
      </p:sp>
    </p:spTree>
    <p:extLst>
      <p:ext uri="{BB962C8B-B14F-4D97-AF65-F5344CB8AC3E}">
        <p14:creationId xmlns:p14="http://schemas.microsoft.com/office/powerpoint/2010/main" val="1213200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83230-070A-D68C-E76B-70CC3453472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6C2C88A-FBBF-CD3B-B21B-A28BF71961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4A3DF63D-B4E6-0ED7-0FD2-8E7E25589792}"/>
              </a:ext>
            </a:extLst>
          </p:cNvPr>
          <p:cNvSpPr>
            <a:spLocks noGrp="1"/>
          </p:cNvSpPr>
          <p:nvPr>
            <p:ph type="dt" sz="half" idx="10"/>
          </p:nvPr>
        </p:nvSpPr>
        <p:spPr/>
        <p:txBody>
          <a:bodyPr/>
          <a:lstStyle/>
          <a:p>
            <a:fld id="{ADDB32DC-86F3-4FCF-998B-2E418824BCD1}" type="datetimeFigureOut">
              <a:rPr lang="en-GB" smtClean="0"/>
              <a:t>23/01/2025</a:t>
            </a:fld>
            <a:endParaRPr lang="en-GB"/>
          </a:p>
        </p:txBody>
      </p:sp>
      <p:sp>
        <p:nvSpPr>
          <p:cNvPr id="5" name="Footer Placeholder 4">
            <a:extLst>
              <a:ext uri="{FF2B5EF4-FFF2-40B4-BE49-F238E27FC236}">
                <a16:creationId xmlns:a16="http://schemas.microsoft.com/office/drawing/2014/main" id="{7181B28E-CDC6-77C9-F494-CFB46AD2EF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B07D45-796E-51F2-C58E-FA5AC44C3801}"/>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636439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0ADDB-C8F8-F19A-DAF4-8DBC8975DE0C}"/>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BDD59EF-3BF9-8A65-D07A-8B8D5FF3C3A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8746BC0-D609-AE66-891A-909ECB47F1A3}"/>
              </a:ext>
            </a:extLst>
          </p:cNvPr>
          <p:cNvSpPr>
            <a:spLocks noGrp="1"/>
          </p:cNvSpPr>
          <p:nvPr>
            <p:ph type="dt" sz="half" idx="10"/>
          </p:nvPr>
        </p:nvSpPr>
        <p:spPr/>
        <p:txBody>
          <a:bodyPr/>
          <a:lstStyle/>
          <a:p>
            <a:fld id="{ADDB32DC-86F3-4FCF-998B-2E418824BCD1}" type="datetimeFigureOut">
              <a:rPr lang="en-GB" smtClean="0"/>
              <a:t>23/01/2025</a:t>
            </a:fld>
            <a:endParaRPr lang="en-GB"/>
          </a:p>
        </p:txBody>
      </p:sp>
      <p:sp>
        <p:nvSpPr>
          <p:cNvPr id="5" name="Footer Placeholder 4">
            <a:extLst>
              <a:ext uri="{FF2B5EF4-FFF2-40B4-BE49-F238E27FC236}">
                <a16:creationId xmlns:a16="http://schemas.microsoft.com/office/drawing/2014/main" id="{8C0ADE3F-8465-AB94-90ED-FFE71C5F14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40F932-39F2-39EB-4D00-F7E19E16EC24}"/>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50883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30DC48-6263-8CAF-7C60-EC9BAC4CEF1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C10E7D4-F73E-C53C-4CB3-1EFBAC5796A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D2D2A39-0851-8AA3-D3E1-32140A456312}"/>
              </a:ext>
            </a:extLst>
          </p:cNvPr>
          <p:cNvSpPr>
            <a:spLocks noGrp="1"/>
          </p:cNvSpPr>
          <p:nvPr>
            <p:ph type="dt" sz="half" idx="10"/>
          </p:nvPr>
        </p:nvSpPr>
        <p:spPr/>
        <p:txBody>
          <a:bodyPr/>
          <a:lstStyle/>
          <a:p>
            <a:fld id="{ADDB32DC-86F3-4FCF-998B-2E418824BCD1}" type="datetimeFigureOut">
              <a:rPr lang="en-GB" smtClean="0"/>
              <a:t>23/01/2025</a:t>
            </a:fld>
            <a:endParaRPr lang="en-GB"/>
          </a:p>
        </p:txBody>
      </p:sp>
      <p:sp>
        <p:nvSpPr>
          <p:cNvPr id="5" name="Footer Placeholder 4">
            <a:extLst>
              <a:ext uri="{FF2B5EF4-FFF2-40B4-BE49-F238E27FC236}">
                <a16:creationId xmlns:a16="http://schemas.microsoft.com/office/drawing/2014/main" id="{03F64764-4DEC-A14A-5EAB-4FC8798360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D6B3A2-03A6-09CE-3111-A34C9CF3E320}"/>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656603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E0624-6CB2-C24F-A7B0-3991E2CFFEC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4A190AC-AB3E-2182-4EF2-7A359D870E2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C72D9BD-3D34-B062-EA84-0A59CD544B76}"/>
              </a:ext>
            </a:extLst>
          </p:cNvPr>
          <p:cNvSpPr>
            <a:spLocks noGrp="1"/>
          </p:cNvSpPr>
          <p:nvPr>
            <p:ph type="dt" sz="half" idx="10"/>
          </p:nvPr>
        </p:nvSpPr>
        <p:spPr/>
        <p:txBody>
          <a:bodyPr/>
          <a:lstStyle/>
          <a:p>
            <a:fld id="{ADDB32DC-86F3-4FCF-998B-2E418824BCD1}" type="datetimeFigureOut">
              <a:rPr lang="en-GB" smtClean="0"/>
              <a:t>23/01/2025</a:t>
            </a:fld>
            <a:endParaRPr lang="en-GB"/>
          </a:p>
        </p:txBody>
      </p:sp>
      <p:sp>
        <p:nvSpPr>
          <p:cNvPr id="5" name="Footer Placeholder 4">
            <a:extLst>
              <a:ext uri="{FF2B5EF4-FFF2-40B4-BE49-F238E27FC236}">
                <a16:creationId xmlns:a16="http://schemas.microsoft.com/office/drawing/2014/main" id="{13DFB79E-7B1D-371E-1C36-6AEAA1BF7F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2C085E-CC13-CDED-AD22-EB45B0D0DA46}"/>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1046604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4F857-D9CA-539A-F394-1F481791CEE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80592442-BB91-1027-E97A-B82961459A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05045C6-02CD-EF2E-2309-C1A7FA65049B}"/>
              </a:ext>
            </a:extLst>
          </p:cNvPr>
          <p:cNvSpPr>
            <a:spLocks noGrp="1"/>
          </p:cNvSpPr>
          <p:nvPr>
            <p:ph type="dt" sz="half" idx="10"/>
          </p:nvPr>
        </p:nvSpPr>
        <p:spPr/>
        <p:txBody>
          <a:bodyPr/>
          <a:lstStyle/>
          <a:p>
            <a:fld id="{ADDB32DC-86F3-4FCF-998B-2E418824BCD1}" type="datetimeFigureOut">
              <a:rPr lang="en-GB" smtClean="0"/>
              <a:t>23/01/2025</a:t>
            </a:fld>
            <a:endParaRPr lang="en-GB"/>
          </a:p>
        </p:txBody>
      </p:sp>
      <p:sp>
        <p:nvSpPr>
          <p:cNvPr id="5" name="Footer Placeholder 4">
            <a:extLst>
              <a:ext uri="{FF2B5EF4-FFF2-40B4-BE49-F238E27FC236}">
                <a16:creationId xmlns:a16="http://schemas.microsoft.com/office/drawing/2014/main" id="{C2462EE5-4FBB-FEBC-76BF-4285FDD149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4C0838-813D-8856-D5B4-DECFDAB41FE1}"/>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336703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D8B29-3EF4-64DB-4CDD-72206510BD4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FCD67825-4B0B-3619-A0F7-BCB1D0C24BA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6799C54-2381-D673-2B39-D7E9BA2BA48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C7F8C824-059E-CDB1-6F30-F9BDC9A6A0EA}"/>
              </a:ext>
            </a:extLst>
          </p:cNvPr>
          <p:cNvSpPr>
            <a:spLocks noGrp="1"/>
          </p:cNvSpPr>
          <p:nvPr>
            <p:ph type="dt" sz="half" idx="10"/>
          </p:nvPr>
        </p:nvSpPr>
        <p:spPr/>
        <p:txBody>
          <a:bodyPr/>
          <a:lstStyle/>
          <a:p>
            <a:fld id="{ADDB32DC-86F3-4FCF-998B-2E418824BCD1}" type="datetimeFigureOut">
              <a:rPr lang="en-GB" smtClean="0"/>
              <a:t>23/01/2025</a:t>
            </a:fld>
            <a:endParaRPr lang="en-GB"/>
          </a:p>
        </p:txBody>
      </p:sp>
      <p:sp>
        <p:nvSpPr>
          <p:cNvPr id="6" name="Footer Placeholder 5">
            <a:extLst>
              <a:ext uri="{FF2B5EF4-FFF2-40B4-BE49-F238E27FC236}">
                <a16:creationId xmlns:a16="http://schemas.microsoft.com/office/drawing/2014/main" id="{E6639BA3-55C6-EAC4-C11F-CC4D3596C5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CE312A-DBE8-A1F2-6552-EC61D411A54B}"/>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3194738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670C2-B4B6-E293-05F5-D1986C61FF6D}"/>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7E7F9545-D80F-53BD-0A3D-F58AF64012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56350C3-DC86-A364-5B55-389B633161F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F56D488E-4CB7-73ED-FD6A-99ABEA9BDC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6C0A0AC-AF6F-08FE-0709-EC12413295C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9D6521E3-26D9-2D6E-13FF-12E7E9530BEC}"/>
              </a:ext>
            </a:extLst>
          </p:cNvPr>
          <p:cNvSpPr>
            <a:spLocks noGrp="1"/>
          </p:cNvSpPr>
          <p:nvPr>
            <p:ph type="dt" sz="half" idx="10"/>
          </p:nvPr>
        </p:nvSpPr>
        <p:spPr/>
        <p:txBody>
          <a:bodyPr/>
          <a:lstStyle/>
          <a:p>
            <a:fld id="{ADDB32DC-86F3-4FCF-998B-2E418824BCD1}" type="datetimeFigureOut">
              <a:rPr lang="en-GB" smtClean="0"/>
              <a:t>23/01/2025</a:t>
            </a:fld>
            <a:endParaRPr lang="en-GB"/>
          </a:p>
        </p:txBody>
      </p:sp>
      <p:sp>
        <p:nvSpPr>
          <p:cNvPr id="8" name="Footer Placeholder 7">
            <a:extLst>
              <a:ext uri="{FF2B5EF4-FFF2-40B4-BE49-F238E27FC236}">
                <a16:creationId xmlns:a16="http://schemas.microsoft.com/office/drawing/2014/main" id="{D7CC7FB5-9CD5-CC2F-F7AF-CEBD017A6AD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3A3DD2A-5703-EADA-49B3-A7BDB92C7059}"/>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180287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A8E94-8D45-6771-76BA-E5E2DC930437}"/>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97C080A-DB9C-CD0D-E0A7-858092083BB5}"/>
              </a:ext>
            </a:extLst>
          </p:cNvPr>
          <p:cNvSpPr>
            <a:spLocks noGrp="1"/>
          </p:cNvSpPr>
          <p:nvPr>
            <p:ph type="dt" sz="half" idx="10"/>
          </p:nvPr>
        </p:nvSpPr>
        <p:spPr/>
        <p:txBody>
          <a:bodyPr/>
          <a:lstStyle/>
          <a:p>
            <a:fld id="{ADDB32DC-86F3-4FCF-998B-2E418824BCD1}" type="datetimeFigureOut">
              <a:rPr lang="en-GB" smtClean="0"/>
              <a:t>23/01/2025</a:t>
            </a:fld>
            <a:endParaRPr lang="en-GB"/>
          </a:p>
        </p:txBody>
      </p:sp>
      <p:sp>
        <p:nvSpPr>
          <p:cNvPr id="4" name="Footer Placeholder 3">
            <a:extLst>
              <a:ext uri="{FF2B5EF4-FFF2-40B4-BE49-F238E27FC236}">
                <a16:creationId xmlns:a16="http://schemas.microsoft.com/office/drawing/2014/main" id="{ACE4218A-DC64-5ACB-1BA0-E7D3314D72B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BE16DD4-DBB8-9091-3D33-CA743223BDA2}"/>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671111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0F67F9-30E0-A8B8-2B3F-FDBCFA27BEB2}"/>
              </a:ext>
            </a:extLst>
          </p:cNvPr>
          <p:cNvSpPr>
            <a:spLocks noGrp="1"/>
          </p:cNvSpPr>
          <p:nvPr>
            <p:ph type="dt" sz="half" idx="10"/>
          </p:nvPr>
        </p:nvSpPr>
        <p:spPr/>
        <p:txBody>
          <a:bodyPr/>
          <a:lstStyle/>
          <a:p>
            <a:fld id="{ADDB32DC-86F3-4FCF-998B-2E418824BCD1}" type="datetimeFigureOut">
              <a:rPr lang="en-GB" smtClean="0"/>
              <a:t>23/01/2025</a:t>
            </a:fld>
            <a:endParaRPr lang="en-GB"/>
          </a:p>
        </p:txBody>
      </p:sp>
      <p:sp>
        <p:nvSpPr>
          <p:cNvPr id="3" name="Footer Placeholder 2">
            <a:extLst>
              <a:ext uri="{FF2B5EF4-FFF2-40B4-BE49-F238E27FC236}">
                <a16:creationId xmlns:a16="http://schemas.microsoft.com/office/drawing/2014/main" id="{FCBEE4C2-8B13-E6FB-285A-FC259BB83C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9F97AAD-57F6-1C66-456D-1E2CAC2EE908}"/>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006696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0B845-7BE2-22D0-533C-2218A8F0FE0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F5F3A706-9955-6703-5F88-0D428296F8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BB311D1B-6A1D-81C7-E126-1C0B1A87D8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37CD96F-E492-CA4C-3144-19EC78E673B4}"/>
              </a:ext>
            </a:extLst>
          </p:cNvPr>
          <p:cNvSpPr>
            <a:spLocks noGrp="1"/>
          </p:cNvSpPr>
          <p:nvPr>
            <p:ph type="dt" sz="half" idx="10"/>
          </p:nvPr>
        </p:nvSpPr>
        <p:spPr/>
        <p:txBody>
          <a:bodyPr/>
          <a:lstStyle/>
          <a:p>
            <a:fld id="{ADDB32DC-86F3-4FCF-998B-2E418824BCD1}" type="datetimeFigureOut">
              <a:rPr lang="en-GB" smtClean="0"/>
              <a:t>23/01/2025</a:t>
            </a:fld>
            <a:endParaRPr lang="en-GB"/>
          </a:p>
        </p:txBody>
      </p:sp>
      <p:sp>
        <p:nvSpPr>
          <p:cNvPr id="6" name="Footer Placeholder 5">
            <a:extLst>
              <a:ext uri="{FF2B5EF4-FFF2-40B4-BE49-F238E27FC236}">
                <a16:creationId xmlns:a16="http://schemas.microsoft.com/office/drawing/2014/main" id="{C2BE248E-E8B2-5042-2DB3-FD2DA2A5C0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8E6265-9574-502C-B640-A7AFFF9033C8}"/>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896198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F9824-B1BB-7904-8B57-DA262B46D4B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3924D62-3278-A65E-9446-3B0BD4F143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0AA7FF5-7275-9BE4-821B-3973CBDEF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C9BC86A-1704-CC7B-0B77-4C33ACA2E1B7}"/>
              </a:ext>
            </a:extLst>
          </p:cNvPr>
          <p:cNvSpPr>
            <a:spLocks noGrp="1"/>
          </p:cNvSpPr>
          <p:nvPr>
            <p:ph type="dt" sz="half" idx="10"/>
          </p:nvPr>
        </p:nvSpPr>
        <p:spPr/>
        <p:txBody>
          <a:bodyPr/>
          <a:lstStyle/>
          <a:p>
            <a:fld id="{ADDB32DC-86F3-4FCF-998B-2E418824BCD1}" type="datetimeFigureOut">
              <a:rPr lang="en-GB" smtClean="0"/>
              <a:t>23/01/2025</a:t>
            </a:fld>
            <a:endParaRPr lang="en-GB"/>
          </a:p>
        </p:txBody>
      </p:sp>
      <p:sp>
        <p:nvSpPr>
          <p:cNvPr id="6" name="Footer Placeholder 5">
            <a:extLst>
              <a:ext uri="{FF2B5EF4-FFF2-40B4-BE49-F238E27FC236}">
                <a16:creationId xmlns:a16="http://schemas.microsoft.com/office/drawing/2014/main" id="{CEE315DE-3C54-F133-7C87-B7809B6713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F929B7-2A7E-0A16-BA55-6EDA04867A20}"/>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114522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990474-912D-017D-C5A5-BCB11F65AA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0B73E15D-7361-EE4F-60BC-3DD48AAEA3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29790F7-D6C9-4FEA-DF26-3D65A979A1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DB32DC-86F3-4FCF-998B-2E418824BCD1}" type="datetimeFigureOut">
              <a:rPr lang="en-GB" smtClean="0"/>
              <a:t>23/01/2025</a:t>
            </a:fld>
            <a:endParaRPr lang="en-GB"/>
          </a:p>
        </p:txBody>
      </p:sp>
      <p:sp>
        <p:nvSpPr>
          <p:cNvPr id="5" name="Footer Placeholder 4">
            <a:extLst>
              <a:ext uri="{FF2B5EF4-FFF2-40B4-BE49-F238E27FC236}">
                <a16:creationId xmlns:a16="http://schemas.microsoft.com/office/drawing/2014/main" id="{F5968597-0A5B-7795-0292-2CD40A6AD7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7A28C07-DC49-9102-41DC-97552A3FEB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3B547-5D7B-49AA-A844-CF62CFB4DFF1}" type="slidenum">
              <a:rPr lang="en-GB" smtClean="0"/>
              <a:t>‹#›</a:t>
            </a:fld>
            <a:endParaRPr lang="en-GB"/>
          </a:p>
        </p:txBody>
      </p:sp>
    </p:spTree>
    <p:extLst>
      <p:ext uri="{BB962C8B-B14F-4D97-AF65-F5344CB8AC3E}">
        <p14:creationId xmlns:p14="http://schemas.microsoft.com/office/powerpoint/2010/main" val="941897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kcappointments.or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3">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a:extLst>
              <a:ext uri="{FF2B5EF4-FFF2-40B4-BE49-F238E27FC236}">
                <a16:creationId xmlns:a16="http://schemas.microsoft.com/office/drawing/2014/main" id="{9F63ADC6-93CC-761C-4B6A-B900DF20509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16"/>
          <a:stretch/>
        </p:blipFill>
        <p:spPr bwMode="auto">
          <a:xfrm>
            <a:off x="-196501" y="0"/>
            <a:ext cx="12585002" cy="707905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15">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305D6E-69FB-C394-7AE3-804AF84316F0}"/>
              </a:ext>
            </a:extLst>
          </p:cNvPr>
          <p:cNvSpPr>
            <a:spLocks noGrp="1"/>
          </p:cNvSpPr>
          <p:nvPr>
            <p:ph type="ctrTitle"/>
          </p:nvPr>
        </p:nvSpPr>
        <p:spPr>
          <a:xfrm>
            <a:off x="1097280" y="325550"/>
            <a:ext cx="10058400" cy="846025"/>
          </a:xfrm>
          <a:effectLst>
            <a:outerShdw blurRad="50800" dist="38100" dir="2700000" algn="tl" rotWithShape="0">
              <a:prstClr val="black">
                <a:alpha val="40000"/>
              </a:prstClr>
            </a:outerShdw>
          </a:effectLst>
        </p:spPr>
        <p:txBody>
          <a:bodyPr>
            <a:noAutofit/>
          </a:bodyPr>
          <a:lstStyle/>
          <a:p>
            <a:r>
              <a:rPr lang="en-GB" b="1" dirty="0">
                <a:latin typeface="+mn-lt"/>
              </a:rPr>
              <a:t>APPLYING FOR SILK</a:t>
            </a:r>
          </a:p>
        </p:txBody>
      </p:sp>
      <p:sp>
        <p:nvSpPr>
          <p:cNvPr id="3" name="Subtitle 2">
            <a:extLst>
              <a:ext uri="{FF2B5EF4-FFF2-40B4-BE49-F238E27FC236}">
                <a16:creationId xmlns:a16="http://schemas.microsoft.com/office/drawing/2014/main" id="{795A211C-EF78-BDC5-1858-DC15FA69440C}"/>
              </a:ext>
            </a:extLst>
          </p:cNvPr>
          <p:cNvSpPr>
            <a:spLocks noGrp="1"/>
          </p:cNvSpPr>
          <p:nvPr>
            <p:ph type="subTitle" idx="1"/>
          </p:nvPr>
        </p:nvSpPr>
        <p:spPr>
          <a:xfrm rot="10800000" flipV="1">
            <a:off x="1097280" y="6012493"/>
            <a:ext cx="10058400" cy="1066560"/>
          </a:xfrm>
          <a:effectLst>
            <a:outerShdw blurRad="50800" dist="38100" dir="2700000" algn="tl" rotWithShape="0">
              <a:prstClr val="black">
                <a:alpha val="40000"/>
              </a:prstClr>
            </a:outerShdw>
          </a:effectLst>
        </p:spPr>
        <p:txBody>
          <a:bodyPr>
            <a:noAutofit/>
          </a:bodyPr>
          <a:lstStyle/>
          <a:p>
            <a:r>
              <a:rPr lang="en-GB" sz="4000" b="1" dirty="0"/>
              <a:t>22 JANUARY 2025</a:t>
            </a:r>
            <a:endParaRPr lang="en-GB" sz="3600" b="1" dirty="0"/>
          </a:p>
        </p:txBody>
      </p:sp>
    </p:spTree>
    <p:extLst>
      <p:ext uri="{BB962C8B-B14F-4D97-AF65-F5344CB8AC3E}">
        <p14:creationId xmlns:p14="http://schemas.microsoft.com/office/powerpoint/2010/main" val="1978076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3600" b="1" dirty="0">
                <a:solidFill>
                  <a:srgbClr val="276F13"/>
                </a:solidFill>
              </a:rPr>
              <a:t>THE “STAR” APPROACH </a:t>
            </a:r>
          </a:p>
          <a:p>
            <a:pPr algn="l"/>
            <a:r>
              <a:rPr lang="en-GB" b="1" dirty="0"/>
              <a:t>The STAR approach can help you prepare for a </a:t>
            </a:r>
            <a:r>
              <a:rPr lang="en-GB" b="1"/>
              <a:t>competency-based application</a:t>
            </a:r>
          </a:p>
          <a:p>
            <a:pPr algn="l"/>
            <a:endParaRPr lang="en-GB" sz="2400" b="1" i="0" dirty="0">
              <a:solidFill>
                <a:schemeClr val="accent6">
                  <a:lumMod val="50000"/>
                </a:schemeClr>
              </a:solidFill>
              <a:effectLst/>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Situation</a:t>
            </a:r>
            <a:r>
              <a:rPr lang="en-GB" sz="2400" b="0" i="0" dirty="0">
                <a:solidFill>
                  <a:schemeClr val="accent6">
                    <a:lumMod val="50000"/>
                  </a:schemeClr>
                </a:solidFill>
                <a:effectLst/>
                <a:highlight>
                  <a:srgbClr val="FFFFFF"/>
                </a:highlight>
                <a:latin typeface="Calibri   "/>
              </a:rPr>
              <a:t>: </a:t>
            </a:r>
            <a:r>
              <a:rPr lang="en-GB" sz="2400" b="0" i="0" dirty="0">
                <a:solidFill>
                  <a:srgbClr val="5A5B5C"/>
                </a:solidFill>
                <a:effectLst/>
                <a:highlight>
                  <a:srgbClr val="FFFFFF"/>
                </a:highlight>
                <a:latin typeface="Calibri   "/>
              </a:rPr>
              <a:t>briefly explain a situation you were directly involved in </a:t>
            </a:r>
          </a:p>
          <a:p>
            <a:pPr algn="l"/>
            <a:endParaRPr lang="en-GB" sz="2400" dirty="0">
              <a:solidFill>
                <a:srgbClr val="5A5B5C"/>
              </a:solidFill>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Task</a:t>
            </a:r>
            <a:r>
              <a:rPr lang="en-GB" sz="2400" b="0" i="0" dirty="0">
                <a:solidFill>
                  <a:schemeClr val="accent6">
                    <a:lumMod val="50000"/>
                  </a:schemeClr>
                </a:solidFill>
                <a:effectLst/>
                <a:highlight>
                  <a:srgbClr val="FFFFFF"/>
                </a:highlight>
                <a:latin typeface="Calibri   "/>
              </a:rPr>
              <a:t>: </a:t>
            </a:r>
            <a:r>
              <a:rPr lang="en-GB" sz="2400" b="0" i="0" dirty="0">
                <a:solidFill>
                  <a:srgbClr val="5A5B5C"/>
                </a:solidFill>
                <a:effectLst/>
                <a:highlight>
                  <a:srgbClr val="FFFFFF"/>
                </a:highlight>
                <a:latin typeface="Calibri   "/>
              </a:rPr>
              <a:t>briefly describe what you had to achieve</a:t>
            </a:r>
          </a:p>
          <a:p>
            <a:pPr algn="l"/>
            <a:endParaRPr lang="en-GB" sz="2400" b="1" i="0" dirty="0">
              <a:solidFill>
                <a:srgbClr val="5A5B5C"/>
              </a:solidFill>
              <a:effectLst/>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Action</a:t>
            </a:r>
            <a:r>
              <a:rPr lang="en-GB" sz="2400" b="0" i="0" dirty="0">
                <a:solidFill>
                  <a:srgbClr val="5A5B5C"/>
                </a:solidFill>
                <a:effectLst/>
                <a:highlight>
                  <a:srgbClr val="FFFFFF"/>
                </a:highlight>
                <a:latin typeface="Calibri   "/>
              </a:rPr>
              <a:t>: describe the action you took and how </a:t>
            </a:r>
            <a:r>
              <a:rPr lang="en-GB" dirty="0">
                <a:solidFill>
                  <a:srgbClr val="5A5B5C"/>
                </a:solidFill>
                <a:highlight>
                  <a:srgbClr val="FFFFFF"/>
                </a:highlight>
                <a:latin typeface="Calibri   "/>
              </a:rPr>
              <a:t>you </a:t>
            </a:r>
            <a:r>
              <a:rPr lang="en-GB" sz="2400" b="0" i="0" dirty="0">
                <a:solidFill>
                  <a:srgbClr val="5A5B5C"/>
                </a:solidFill>
                <a:effectLst/>
                <a:highlight>
                  <a:srgbClr val="FFFFFF"/>
                </a:highlight>
                <a:latin typeface="Calibri   "/>
              </a:rPr>
              <a:t>achieved the objective (this section provides the most important evidence and should be the focus)</a:t>
            </a:r>
          </a:p>
          <a:p>
            <a:pPr algn="l"/>
            <a:endParaRPr lang="en-GB" sz="2400" b="1" i="0" dirty="0">
              <a:solidFill>
                <a:srgbClr val="5A5B5C"/>
              </a:solidFill>
              <a:effectLst/>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Result and Reflection</a:t>
            </a:r>
            <a:r>
              <a:rPr lang="en-GB" sz="2400" b="0" i="0" dirty="0">
                <a:solidFill>
                  <a:schemeClr val="accent6">
                    <a:lumMod val="50000"/>
                  </a:schemeClr>
                </a:solidFill>
                <a:effectLst/>
                <a:highlight>
                  <a:srgbClr val="FFFFFF"/>
                </a:highlight>
                <a:latin typeface="Calibri   "/>
              </a:rPr>
              <a:t>: </a:t>
            </a:r>
            <a:r>
              <a:rPr lang="en-GB" sz="2400" b="0" i="0" dirty="0">
                <a:solidFill>
                  <a:srgbClr val="5A5B5C"/>
                </a:solidFill>
                <a:effectLst/>
                <a:highlight>
                  <a:srgbClr val="FFFFFF"/>
                </a:highlight>
                <a:latin typeface="Calibri   "/>
              </a:rPr>
              <a:t>describe the outcome of your action</a:t>
            </a:r>
          </a:p>
          <a:p>
            <a:pPr algn="l"/>
            <a:endParaRPr lang="en-GB" b="1"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5829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9E00B-7885-4268-91BA-A4D67A6668DB}"/>
              </a:ext>
            </a:extLst>
          </p:cNvPr>
          <p:cNvSpPr>
            <a:spLocks noGrp="1"/>
          </p:cNvSpPr>
          <p:nvPr>
            <p:ph type="title"/>
          </p:nvPr>
        </p:nvSpPr>
        <p:spPr>
          <a:xfrm>
            <a:off x="838200" y="365125"/>
            <a:ext cx="10515600" cy="1724932"/>
          </a:xfrm>
        </p:spPr>
        <p:txBody>
          <a:bodyPr>
            <a:normAutofit fontScale="90000"/>
          </a:bodyPr>
          <a:lstStyle/>
          <a:p>
            <a:pPr algn="ctr"/>
            <a:br>
              <a:rPr lang="en-GB" sz="3600" b="1" dirty="0">
                <a:solidFill>
                  <a:schemeClr val="accent6">
                    <a:lumMod val="50000"/>
                  </a:schemeClr>
                </a:solidFill>
              </a:rPr>
            </a:br>
            <a:br>
              <a:rPr lang="en-GB" sz="3600" b="1" dirty="0">
                <a:solidFill>
                  <a:schemeClr val="accent6">
                    <a:lumMod val="50000"/>
                  </a:schemeClr>
                </a:solidFill>
              </a:rPr>
            </a:br>
            <a:br>
              <a:rPr lang="en-GB" sz="3600" b="1" dirty="0">
                <a:solidFill>
                  <a:schemeClr val="accent6">
                    <a:lumMod val="50000"/>
                  </a:schemeClr>
                </a:solidFill>
              </a:rPr>
            </a:br>
            <a:r>
              <a:rPr lang="en-GB" sz="3800" b="1" dirty="0">
                <a:solidFill>
                  <a:schemeClr val="accent6">
                    <a:lumMod val="50000"/>
                  </a:schemeClr>
                </a:solidFill>
                <a:latin typeface="+mn-lt"/>
              </a:rPr>
              <a:t>THE KC PROCESS:</a:t>
            </a:r>
            <a:br>
              <a:rPr lang="en-GB" sz="3800" b="1" dirty="0">
                <a:solidFill>
                  <a:schemeClr val="accent6">
                    <a:lumMod val="50000"/>
                  </a:schemeClr>
                </a:solidFill>
                <a:latin typeface="+mn-lt"/>
              </a:rPr>
            </a:br>
            <a:r>
              <a:rPr lang="en-GB" sz="3800" b="1" dirty="0">
                <a:solidFill>
                  <a:schemeClr val="accent6">
                    <a:lumMod val="50000"/>
                  </a:schemeClr>
                </a:solidFill>
                <a:latin typeface="+mn-lt"/>
              </a:rPr>
              <a:t>SOME COMMON MISCONCEPTIONS </a:t>
            </a:r>
            <a:br>
              <a:rPr lang="en-GB" sz="3600" b="1" dirty="0">
                <a:solidFill>
                  <a:schemeClr val="accent6">
                    <a:lumMod val="50000"/>
                  </a:schemeClr>
                </a:solidFill>
                <a:latin typeface="+mn-lt"/>
              </a:rPr>
            </a:br>
            <a:endParaRPr lang="en-GB" sz="3600" b="1" dirty="0">
              <a:solidFill>
                <a:schemeClr val="accent6">
                  <a:lumMod val="50000"/>
                </a:schemeClr>
              </a:solidFill>
              <a:latin typeface="+mn-lt"/>
            </a:endParaRPr>
          </a:p>
        </p:txBody>
      </p:sp>
      <p:sp>
        <p:nvSpPr>
          <p:cNvPr id="3" name="Content Placeholder 2">
            <a:extLst>
              <a:ext uri="{FF2B5EF4-FFF2-40B4-BE49-F238E27FC236}">
                <a16:creationId xmlns:a16="http://schemas.microsoft.com/office/drawing/2014/main" id="{19EDA8B2-9170-4FA1-A46D-6D05CCDA98AA}"/>
              </a:ext>
            </a:extLst>
          </p:cNvPr>
          <p:cNvSpPr>
            <a:spLocks noGrp="1"/>
          </p:cNvSpPr>
          <p:nvPr>
            <p:ph idx="1"/>
          </p:nvPr>
        </p:nvSpPr>
        <p:spPr>
          <a:xfrm>
            <a:off x="90435" y="2601157"/>
            <a:ext cx="11836958" cy="3575805"/>
          </a:xfrm>
        </p:spPr>
        <p:txBody>
          <a:bodyPr>
            <a:noAutofit/>
          </a:bodyPr>
          <a:lstStyle/>
          <a:p>
            <a:pPr lvl="1"/>
            <a:r>
              <a:rPr lang="en-GB" sz="3000" dirty="0">
                <a:effectLst/>
                <a:ea typeface="Calibri" panose="020F0502020204030204" pitchFamily="34" charset="0"/>
                <a:cs typeface="Times New Roman" panose="02020603050405020304" pitchFamily="18" charset="0"/>
              </a:rPr>
              <a:t>The ‘twelve cases within the past three years’ criterion is a strict rule and I therefore cannot apply if I am unable to provide this</a:t>
            </a:r>
          </a:p>
          <a:p>
            <a:endParaRPr lang="en-GB" sz="3400" dirty="0">
              <a:effectLst/>
              <a:ea typeface="Calibri" panose="020F0502020204030204" pitchFamily="34" charset="0"/>
              <a:cs typeface="Times New Roman" panose="02020603050405020304" pitchFamily="18" charset="0"/>
            </a:endParaRPr>
          </a:p>
          <a:p>
            <a:pPr lvl="1"/>
            <a:r>
              <a:rPr lang="en-GB" sz="3000" dirty="0">
                <a:ea typeface="Calibri" panose="020F0502020204030204" pitchFamily="34" charset="0"/>
                <a:cs typeface="Times New Roman" panose="02020603050405020304" pitchFamily="18" charset="0"/>
              </a:rPr>
              <a:t>I have little exposure to court and cannot fulfil the oral advocacy criteria </a:t>
            </a:r>
          </a:p>
          <a:p>
            <a:endParaRPr lang="en-GB" sz="3400" dirty="0">
              <a:effectLst/>
              <a:ea typeface="Calibri" panose="020F0502020204030204" pitchFamily="34" charset="0"/>
              <a:cs typeface="Times New Roman" panose="02020603050405020304" pitchFamily="18" charset="0"/>
            </a:endParaRPr>
          </a:p>
          <a:p>
            <a:pPr lvl="1"/>
            <a:r>
              <a:rPr lang="en-GB" sz="3000" dirty="0">
                <a:effectLst/>
                <a:ea typeface="Calibri" panose="020F0502020204030204" pitchFamily="34" charset="0"/>
                <a:cs typeface="Times New Roman" panose="02020603050405020304" pitchFamily="18" charset="0"/>
              </a:rPr>
              <a:t>I need a coach to succeed in the competition.</a:t>
            </a:r>
            <a:endParaRPr lang="en-GB" sz="3000" dirty="0"/>
          </a:p>
        </p:txBody>
      </p:sp>
      <p:pic>
        <p:nvPicPr>
          <p:cNvPr id="4" name="Picture 2">
            <a:extLst>
              <a:ext uri="{FF2B5EF4-FFF2-40B4-BE49-F238E27FC236}">
                <a16:creationId xmlns:a16="http://schemas.microsoft.com/office/drawing/2014/main" id="{27299064-AB4D-4820-A971-C1F13B3C24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8158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F5AD9C-4E36-4943-BF2D-10F912BEBCAC}"/>
              </a:ext>
            </a:extLst>
          </p:cNvPr>
          <p:cNvSpPr>
            <a:spLocks noGrp="1"/>
          </p:cNvSpPr>
          <p:nvPr>
            <p:ph idx="4294967295"/>
          </p:nvPr>
        </p:nvSpPr>
        <p:spPr>
          <a:xfrm>
            <a:off x="0" y="1562470"/>
            <a:ext cx="12109142" cy="5113538"/>
          </a:xfrm>
        </p:spPr>
        <p:txBody>
          <a:bodyPr>
            <a:noAutofit/>
          </a:bodyPr>
          <a:lstStyle/>
          <a:p>
            <a:pPr indent="0" algn="ctr">
              <a:lnSpc>
                <a:spcPct val="107000"/>
              </a:lnSpc>
              <a:spcAft>
                <a:spcPts val="800"/>
              </a:spcAft>
              <a:buNone/>
            </a:pPr>
            <a:r>
              <a:rPr lang="en-GB" sz="3400" b="1" dirty="0">
                <a:solidFill>
                  <a:srgbClr val="276F13"/>
                </a:solidFill>
                <a:effectLst/>
                <a:latin typeface="Calibri" panose="020F0502020204030204" pitchFamily="34" charset="0"/>
                <a:ea typeface="Calibri" panose="020F0502020204030204" pitchFamily="34" charset="0"/>
                <a:cs typeface="Calibri" panose="020F0502020204030204" pitchFamily="34" charset="0"/>
              </a:rPr>
              <a:t>THERE IS NO BARRIER TO REAPPLICATION</a:t>
            </a:r>
          </a:p>
          <a:p>
            <a:pPr marL="800100" indent="-571500">
              <a:lnSpc>
                <a:spcPct val="107000"/>
              </a:lnSpc>
              <a:spcAft>
                <a:spcPts val="800"/>
              </a:spcAft>
            </a:pPr>
            <a:r>
              <a:rPr lang="en-GB" sz="3400" dirty="0">
                <a:latin typeface="Calibri" panose="020F0502020204030204" pitchFamily="34" charset="0"/>
                <a:ea typeface="Calibri" panose="020F0502020204030204" pitchFamily="34" charset="0"/>
                <a:cs typeface="Calibri" panose="020F0502020204030204" pitchFamily="34" charset="0"/>
              </a:rPr>
              <a:t>Most </a:t>
            </a:r>
            <a:r>
              <a:rPr lang="en-GB" sz="3400" dirty="0">
                <a:effectLst/>
                <a:latin typeface="Calibri" panose="020F0502020204030204" pitchFamily="34" charset="0"/>
                <a:ea typeface="Calibri" panose="020F0502020204030204" pitchFamily="34" charset="0"/>
                <a:cs typeface="Calibri" panose="020F0502020204030204" pitchFamily="34" charset="0"/>
              </a:rPr>
              <a:t>applicants do </a:t>
            </a:r>
            <a:r>
              <a:rPr lang="en-GB" sz="3400" u="sng" dirty="0">
                <a:effectLst/>
                <a:latin typeface="Calibri" panose="020F0502020204030204" pitchFamily="34" charset="0"/>
                <a:ea typeface="Calibri" panose="020F0502020204030204" pitchFamily="34" charset="0"/>
                <a:cs typeface="Calibri" panose="020F0502020204030204" pitchFamily="34" charset="0"/>
              </a:rPr>
              <a:t>not </a:t>
            </a:r>
            <a:r>
              <a:rPr lang="en-GB" sz="3400" dirty="0">
                <a:effectLst/>
                <a:latin typeface="Calibri" panose="020F0502020204030204" pitchFamily="34" charset="0"/>
                <a:ea typeface="Calibri" panose="020F0502020204030204" pitchFamily="34" charset="0"/>
                <a:cs typeface="Calibri" panose="020F0502020204030204" pitchFamily="34" charset="0"/>
              </a:rPr>
              <a:t>succeed - in 2023, 66% of applicants overall were not successful</a:t>
            </a:r>
            <a:r>
              <a:rPr lang="en-GB" sz="3400" dirty="0">
                <a:latin typeface="Calibri" panose="020F0502020204030204" pitchFamily="34" charset="0"/>
                <a:ea typeface="Calibri" panose="020F0502020204030204" pitchFamily="34" charset="0"/>
                <a:cs typeface="Calibri" panose="020F0502020204030204" pitchFamily="34" charset="0"/>
              </a:rPr>
              <a:t>.</a:t>
            </a:r>
          </a:p>
          <a:p>
            <a:pPr marL="800100" indent="-571500">
              <a:lnSpc>
                <a:spcPct val="107000"/>
              </a:lnSpc>
              <a:spcAft>
                <a:spcPts val="800"/>
              </a:spcAft>
            </a:pPr>
            <a:r>
              <a:rPr lang="en-GB" sz="3400" dirty="0">
                <a:effectLst/>
                <a:latin typeface="Calibri" panose="020F0502020204030204" pitchFamily="34" charset="0"/>
                <a:ea typeface="Calibri" panose="020F0502020204030204" pitchFamily="34" charset="0"/>
                <a:cs typeface="Calibri" panose="020F0502020204030204" pitchFamily="34" charset="0"/>
              </a:rPr>
              <a:t>The panel expects that people will reapply during the course of their career.</a:t>
            </a:r>
          </a:p>
          <a:p>
            <a:pPr marL="800100" indent="-571500">
              <a:lnSpc>
                <a:spcPct val="107000"/>
              </a:lnSpc>
              <a:spcAft>
                <a:spcPts val="800"/>
              </a:spcAft>
            </a:pPr>
            <a:r>
              <a:rPr lang="en-GB" sz="3400" dirty="0">
                <a:latin typeface="Calibri" panose="020F0502020204030204" pitchFamily="34" charset="0"/>
                <a:ea typeface="Calibri" panose="020F0502020204030204" pitchFamily="34" charset="0"/>
                <a:cs typeface="Calibri" panose="020F0502020204030204" pitchFamily="34" charset="0"/>
              </a:rPr>
              <a:t>F</a:t>
            </a:r>
            <a:r>
              <a:rPr lang="en-GB" sz="3400" dirty="0">
                <a:effectLst/>
                <a:latin typeface="Calibri" panose="020F0502020204030204" pitchFamily="34" charset="0"/>
                <a:ea typeface="Calibri" panose="020F0502020204030204" pitchFamily="34" charset="0"/>
                <a:cs typeface="Calibri" panose="020F0502020204030204" pitchFamily="34" charset="0"/>
              </a:rPr>
              <a:t>ro</a:t>
            </a:r>
            <a:r>
              <a:rPr lang="en-GB" sz="3400" dirty="0">
                <a:latin typeface="Calibri" panose="020F0502020204030204" pitchFamily="34" charset="0"/>
                <a:ea typeface="Calibri" panose="020F0502020204030204" pitchFamily="34" charset="0"/>
                <a:cs typeface="Calibri" panose="020F0502020204030204" pitchFamily="34" charset="0"/>
              </a:rPr>
              <a:t>m </a:t>
            </a:r>
            <a:r>
              <a:rPr lang="en-GB" sz="3400" dirty="0">
                <a:effectLst/>
                <a:latin typeface="Calibri" panose="020F0502020204030204" pitchFamily="34" charset="0"/>
                <a:ea typeface="Calibri" panose="020F0502020204030204" pitchFamily="34" charset="0"/>
                <a:cs typeface="Calibri" panose="020F0502020204030204" pitchFamily="34" charset="0"/>
              </a:rPr>
              <a:t>th</a:t>
            </a:r>
            <a:r>
              <a:rPr lang="en-GB" sz="3400" dirty="0">
                <a:latin typeface="Calibri" panose="020F0502020204030204" pitchFamily="34" charset="0"/>
                <a:ea typeface="Calibri" panose="020F0502020204030204" pitchFamily="34" charset="0"/>
                <a:cs typeface="Calibri" panose="020F0502020204030204" pitchFamily="34" charset="0"/>
              </a:rPr>
              <a:t>e 2023 competition, </a:t>
            </a:r>
            <a:r>
              <a:rPr lang="en-GB" sz="3400" dirty="0">
                <a:effectLst/>
                <a:latin typeface="Calibri" panose="020F0502020204030204" pitchFamily="34" charset="0"/>
                <a:ea typeface="Calibri" panose="020F0502020204030204" pitchFamily="34" charset="0"/>
                <a:cs typeface="Calibri" panose="020F0502020204030204" pitchFamily="34" charset="0"/>
              </a:rPr>
              <a:t>for those who had made a second application, 35% were then successful.</a:t>
            </a:r>
            <a:endParaRPr lang="en-GB" sz="2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a:extLst>
              <a:ext uri="{FF2B5EF4-FFF2-40B4-BE49-F238E27FC236}">
                <a16:creationId xmlns:a16="http://schemas.microsoft.com/office/drawing/2014/main" id="{766FEEFB-B53E-4618-871E-26F81BE83A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0475" y="337351"/>
            <a:ext cx="1854200" cy="1091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4848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9F63ADC6-93CC-761C-4B6A-B900DF20509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16"/>
          <a:stretch/>
        </p:blipFill>
        <p:spPr bwMode="auto">
          <a:xfrm>
            <a:off x="-3047" y="10"/>
            <a:ext cx="12191999" cy="685799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a:extLst>
              <a:ext uri="{FF2B5EF4-FFF2-40B4-BE49-F238E27FC236}">
                <a16:creationId xmlns:a16="http://schemas.microsoft.com/office/drawing/2014/main" id="{795A211C-EF78-BDC5-1858-DC15FA69440C}"/>
              </a:ext>
            </a:extLst>
          </p:cNvPr>
          <p:cNvSpPr>
            <a:spLocks noGrp="1"/>
          </p:cNvSpPr>
          <p:nvPr>
            <p:ph type="subTitle" idx="4294967295"/>
          </p:nvPr>
        </p:nvSpPr>
        <p:spPr>
          <a:xfrm rot="10800000" flipV="1">
            <a:off x="3355758" y="5572125"/>
            <a:ext cx="8836241" cy="541338"/>
          </a:xfrm>
          <a:effectLst>
            <a:outerShdw blurRad="50800" dist="38100" dir="2700000" algn="tl" rotWithShape="0">
              <a:prstClr val="black">
                <a:alpha val="40000"/>
              </a:prstClr>
            </a:outerShdw>
          </a:effectLst>
        </p:spPr>
        <p:txBody>
          <a:bodyPr>
            <a:noAutofit/>
          </a:bodyPr>
          <a:lstStyle/>
          <a:p>
            <a:pPr marL="0" indent="0">
              <a:buNone/>
            </a:pPr>
            <a:r>
              <a:rPr lang="en-GB" sz="5200" b="1" dirty="0">
                <a:solidFill>
                  <a:srgbClr val="276F13"/>
                </a:solidFill>
              </a:rPr>
              <a:t>ANY QUESTIONS?</a:t>
            </a:r>
          </a:p>
        </p:txBody>
      </p:sp>
    </p:spTree>
    <p:extLst>
      <p:ext uri="{BB962C8B-B14F-4D97-AF65-F5344CB8AC3E}">
        <p14:creationId xmlns:p14="http://schemas.microsoft.com/office/powerpoint/2010/main" val="371931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2800" b="1" dirty="0">
                <a:solidFill>
                  <a:srgbClr val="276F13"/>
                </a:solidFill>
              </a:rPr>
              <a:t>OVERVIEW OF THE KING’S COUNSEL APPOINTMENTS PROCESS</a:t>
            </a:r>
          </a:p>
          <a:p>
            <a:pPr marL="342900" indent="-342900" algn="l">
              <a:buFont typeface="Arial" panose="020B0604020202020204" pitchFamily="34" charset="0"/>
              <a:buChar char="•"/>
            </a:pPr>
            <a:r>
              <a:rPr lang="en-GB" sz="2200" dirty="0"/>
              <a:t>The process for appointment of KCs is carried out by a Selection Panel, supported by a secretariat. </a:t>
            </a:r>
          </a:p>
          <a:p>
            <a:pPr marL="342900" indent="-342900" algn="l">
              <a:buFont typeface="Arial" panose="020B0604020202020204" pitchFamily="34" charset="0"/>
              <a:buChar char="•"/>
            </a:pPr>
            <a:r>
              <a:rPr lang="en-GB" sz="2200" dirty="0"/>
              <a:t>The process is renewed for each competition and relies on fresh assessments every year </a:t>
            </a:r>
          </a:p>
          <a:p>
            <a:pPr marL="342900" indent="-342900" algn="l">
              <a:buFont typeface="Arial" panose="020B0604020202020204" pitchFamily="34" charset="0"/>
              <a:buChar char="•"/>
            </a:pPr>
            <a:r>
              <a:rPr lang="en-GB" sz="2200" dirty="0"/>
              <a:t>The framework within which the competition runs is set by the Bar Council and the Law Society.</a:t>
            </a:r>
          </a:p>
          <a:p>
            <a:pPr marL="342900" indent="-342900" algn="l">
              <a:buFont typeface="Arial" panose="020B0604020202020204" pitchFamily="34" charset="0"/>
              <a:buChar char="•"/>
            </a:pPr>
            <a:r>
              <a:rPr lang="en-GB" sz="2200" dirty="0"/>
              <a:t>The Selection Panel currently comprises:</a:t>
            </a:r>
          </a:p>
          <a:p>
            <a:pPr marL="1257300" lvl="2" indent="-342900" algn="l">
              <a:buFont typeface="Arial" panose="020B0604020202020204" pitchFamily="34" charset="0"/>
              <a:buChar char="•"/>
            </a:pPr>
            <a:r>
              <a:rPr lang="en-GB" sz="2200" dirty="0"/>
              <a:t>Two judicial members </a:t>
            </a:r>
          </a:p>
          <a:p>
            <a:pPr marL="1257300" lvl="2" indent="-342900" algn="l">
              <a:buFont typeface="Arial" panose="020B0604020202020204" pitchFamily="34" charset="0"/>
              <a:buChar char="•"/>
            </a:pPr>
            <a:r>
              <a:rPr lang="en-GB" sz="2200" dirty="0"/>
              <a:t>Two barristers</a:t>
            </a:r>
          </a:p>
          <a:p>
            <a:pPr marL="1257300" lvl="2" indent="-342900" algn="l">
              <a:buFont typeface="Arial" panose="020B0604020202020204" pitchFamily="34" charset="0"/>
              <a:buChar char="•"/>
            </a:pPr>
            <a:r>
              <a:rPr lang="en-GB" sz="2200" dirty="0"/>
              <a:t>Two solicitors</a:t>
            </a:r>
          </a:p>
          <a:p>
            <a:pPr marL="1257300" lvl="2" indent="-342900" algn="l">
              <a:buFont typeface="Arial" panose="020B0604020202020204" pitchFamily="34" charset="0"/>
              <a:buChar char="•"/>
            </a:pPr>
            <a:r>
              <a:rPr lang="en-GB" sz="2200" dirty="0"/>
              <a:t>Five lay members, including the Chair of the Panel</a:t>
            </a:r>
          </a:p>
          <a:p>
            <a:pPr marL="342900" indent="-342900" algn="l">
              <a:buFont typeface="Arial" panose="020B0604020202020204" pitchFamily="34" charset="0"/>
              <a:buChar char="•"/>
            </a:pPr>
            <a:r>
              <a:rPr lang="en-GB" sz="2200" dirty="0"/>
              <a:t>Further information on the Panel and its work can be found at </a:t>
            </a:r>
            <a:r>
              <a:rPr lang="en-GB" sz="2200" dirty="0">
                <a:hlinkClick r:id="rId3"/>
              </a:rPr>
              <a:t>www.kcappointments.org</a:t>
            </a:r>
            <a:endParaRPr lang="en-GB" sz="2200"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6657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4000" b="1" dirty="0">
                <a:solidFill>
                  <a:srgbClr val="276F13"/>
                </a:solidFill>
              </a:rPr>
              <a:t>“EXCELLENCE”</a:t>
            </a:r>
          </a:p>
          <a:p>
            <a:endParaRPr lang="en-GB" sz="4000" b="1" dirty="0">
              <a:solidFill>
                <a:srgbClr val="276F13"/>
              </a:solidFill>
            </a:endParaRPr>
          </a:p>
          <a:p>
            <a:pPr marL="342900" indent="-342900" algn="l">
              <a:buFont typeface="Arial" panose="020B0604020202020204" pitchFamily="34" charset="0"/>
              <a:buChar char="•"/>
            </a:pPr>
            <a:r>
              <a:rPr lang="en-GB" sz="2800" dirty="0"/>
              <a:t>The KC process is designed to appoint those who demonstrate consistent </a:t>
            </a:r>
            <a:r>
              <a:rPr lang="en-GB" sz="2800" u="sng" dirty="0"/>
              <a:t>excellence</a:t>
            </a:r>
            <a:r>
              <a:rPr lang="en-GB" sz="2800" dirty="0"/>
              <a:t> in advocacy in England and Wales.</a:t>
            </a:r>
          </a:p>
          <a:p>
            <a:pPr marL="342900" indent="-342900" algn="l">
              <a:buFont typeface="Arial" panose="020B0604020202020204" pitchFamily="34" charset="0"/>
              <a:buChar char="•"/>
            </a:pPr>
            <a:r>
              <a:rPr lang="en-GB" sz="2800" dirty="0"/>
              <a:t>Applicants must demonstrate excellence across </a:t>
            </a:r>
            <a:r>
              <a:rPr lang="en-GB" sz="2800" u="sng" dirty="0"/>
              <a:t>all four </a:t>
            </a:r>
            <a:r>
              <a:rPr lang="en-GB" sz="2800" dirty="0"/>
              <a:t>competencies.</a:t>
            </a:r>
          </a:p>
          <a:p>
            <a:pPr marL="342900" indent="-342900" algn="l">
              <a:buFont typeface="Arial" panose="020B0604020202020204" pitchFamily="34" charset="0"/>
              <a:buChar char="•"/>
            </a:pPr>
            <a:r>
              <a:rPr lang="en-GB" sz="2800" dirty="0"/>
              <a:t>Assessments are competency based. </a:t>
            </a:r>
          </a:p>
          <a:p>
            <a:pPr marL="342900" indent="-342900" algn="l">
              <a:buFont typeface="Arial" panose="020B0604020202020204" pitchFamily="34" charset="0"/>
              <a:buChar char="•"/>
            </a:pPr>
            <a:r>
              <a:rPr lang="en-GB" sz="2800" dirty="0"/>
              <a:t>The evidence must be drawn from cases of ‘substance, complexity or particular difficulty or sensitivity’.</a:t>
            </a:r>
          </a:p>
          <a:p>
            <a:pPr marL="342900" indent="-342900" algn="l">
              <a:buFont typeface="Arial" panose="020B0604020202020204" pitchFamily="34" charset="0"/>
              <a:buChar char="•"/>
            </a:pPr>
            <a:r>
              <a:rPr lang="en-GB" sz="2800" dirty="0"/>
              <a:t>The panel relies overwhelmingly on information provided by assessors.</a:t>
            </a:r>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7100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699759"/>
          </a:xfrm>
        </p:spPr>
        <p:txBody>
          <a:bodyPr>
            <a:normAutofit fontScale="92500"/>
          </a:bodyPr>
          <a:lstStyle/>
          <a:p>
            <a:r>
              <a:rPr lang="en-GB" sz="3600" b="1" dirty="0">
                <a:solidFill>
                  <a:srgbClr val="276F13"/>
                </a:solidFill>
              </a:rPr>
              <a:t>COMPETENCIES </a:t>
            </a:r>
            <a:endParaRPr lang="en-GB" sz="2600" b="1" dirty="0"/>
          </a:p>
          <a:p>
            <a:pPr algn="l"/>
            <a:r>
              <a:rPr lang="en-GB" sz="2800" b="1" dirty="0"/>
              <a:t>The Selection Panel judges applications against four competencies:</a:t>
            </a:r>
          </a:p>
          <a:p>
            <a:pPr marL="342900" indent="-342900" algn="l">
              <a:buFont typeface="Arial" panose="020B0604020202020204" pitchFamily="34" charset="0"/>
              <a:buChar char="•"/>
            </a:pPr>
            <a:r>
              <a:rPr lang="en-GB" sz="2800" b="1" dirty="0"/>
              <a:t>Competency A: Understanding and Using the Law </a:t>
            </a:r>
            <a:r>
              <a:rPr lang="en-GB" sz="2800" dirty="0"/>
              <a:t>– requires up to date knowledge but also the ability to become familiar with new areas of law quickly and reliably. </a:t>
            </a:r>
          </a:p>
          <a:p>
            <a:pPr marL="342900" indent="-342900" algn="l">
              <a:buFont typeface="Arial" panose="020B0604020202020204" pitchFamily="34" charset="0"/>
              <a:buChar char="•"/>
            </a:pPr>
            <a:r>
              <a:rPr lang="en-GB" sz="2800" b="1" dirty="0"/>
              <a:t>Competency B: Written &amp; Oral Advocacy</a:t>
            </a:r>
            <a:r>
              <a:rPr lang="en-GB" sz="2800" dirty="0"/>
              <a:t> – requires evidence of developing or advancing a case to secure the best outcome in the dispute. </a:t>
            </a:r>
          </a:p>
          <a:p>
            <a:pPr marL="342900" indent="-342900" algn="l">
              <a:buFont typeface="Arial" panose="020B0604020202020204" pitchFamily="34" charset="0"/>
              <a:buChar char="•"/>
            </a:pPr>
            <a:r>
              <a:rPr lang="en-GB" sz="2800" b="1" dirty="0"/>
              <a:t>Competency C: Working with Others – </a:t>
            </a:r>
            <a:r>
              <a:rPr lang="en-GB" sz="2800" dirty="0"/>
              <a:t>requires evidence of leadership, establishing productive relationships and demonstrating high standard of collaborative behaviour. </a:t>
            </a:r>
          </a:p>
          <a:p>
            <a:pPr marL="342900" indent="-342900" algn="l">
              <a:buFont typeface="Arial" panose="020B0604020202020204" pitchFamily="34" charset="0"/>
              <a:buChar char="•"/>
            </a:pPr>
            <a:r>
              <a:rPr lang="en-GB" sz="2800" b="1" dirty="0"/>
              <a:t>Competency D: Diversity Action and Understanding </a:t>
            </a:r>
            <a:r>
              <a:rPr lang="en-GB" sz="2800" dirty="0"/>
              <a:t>– requires both a good understanding of diversity and inclusion issues as well as proactivity and impact. </a:t>
            </a:r>
            <a:endParaRPr lang="en-GB" sz="2800" dirty="0">
              <a:highlight>
                <a:srgbClr val="FFFF00"/>
              </a:highlight>
            </a:endParaRPr>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699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502417" y="1087120"/>
            <a:ext cx="11354637" cy="5770879"/>
          </a:xfrm>
        </p:spPr>
        <p:txBody>
          <a:bodyPr>
            <a:normAutofit fontScale="85000" lnSpcReduction="10000"/>
          </a:bodyPr>
          <a:lstStyle/>
          <a:p>
            <a:r>
              <a:rPr lang="en-GB" sz="3800" b="1" dirty="0">
                <a:solidFill>
                  <a:srgbClr val="276F13"/>
                </a:solidFill>
              </a:rPr>
              <a:t>ASSESSMENTS </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FROM THE 12 CASES:</a:t>
            </a:r>
            <a:endPar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800100" lvl="1" indent="-342900" algn="l">
              <a:lnSpc>
                <a:spcPct val="100000"/>
              </a:lnSpc>
              <a:spcBef>
                <a:spcPct val="20000"/>
              </a:spcBef>
              <a:buFont typeface="Arial" panose="020B0604020202020204" pitchFamily="34" charset="0"/>
              <a:buChar char="•"/>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12 JUDICIAL ASSESSORS </a:t>
            </a:r>
          </a:p>
          <a:p>
            <a:pPr marL="1200150" lvl="2" indent="-285750" algn="l">
              <a:lnSpc>
                <a:spcPct val="100000"/>
              </a:lnSpc>
              <a:spcBef>
                <a:spcPct val="20000"/>
              </a:spcBef>
              <a:buFont typeface="Arial" panose="020B0604020202020204" pitchFamily="34" charset="0"/>
              <a:buChar char="•"/>
              <a:defRPr/>
            </a:pPr>
            <a:r>
              <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Panel takes 4 assessments including 1 nominated by applicant</a:t>
            </a:r>
          </a:p>
          <a:p>
            <a:pPr lvl="2" algn="l">
              <a:lnSpc>
                <a:spcPct val="100000"/>
              </a:lnSpc>
              <a:spcBef>
                <a:spcPct val="20000"/>
              </a:spcBef>
              <a:defRPr/>
            </a:pPr>
            <a:endPar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800100" lvl="1" indent="-342900" algn="l">
              <a:lnSpc>
                <a:spcPct val="100000"/>
              </a:lnSpc>
              <a:spcBef>
                <a:spcPts val="0"/>
              </a:spcBef>
              <a:buFont typeface="Arial" panose="020B0604020202020204" pitchFamily="34" charset="0"/>
              <a:buChar char="•"/>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12 PRACTITIONER ASSESSORS </a:t>
            </a:r>
          </a:p>
          <a:p>
            <a:pPr marL="1200150" lvl="2" indent="-285750" algn="l">
              <a:lnSpc>
                <a:spcPct val="100000"/>
              </a:lnSpc>
              <a:spcBef>
                <a:spcPct val="20000"/>
              </a:spcBef>
              <a:buFont typeface="Arial" panose="020B0604020202020204" pitchFamily="34" charset="0"/>
              <a:buChar char="•"/>
              <a:defRPr/>
            </a:pPr>
            <a:r>
              <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Panel takes 3 assessments including 1 nominated by applicant </a:t>
            </a:r>
            <a:endParaRPr kumimoji="0" lang="en-GB" altLang="en-US" sz="2600" b="0" i="0" u="none" strike="noStrike" kern="1200" cap="none" spc="0" normalizeH="0" baseline="0" noProof="0" dirty="0">
              <a:ln>
                <a:noFill/>
              </a:ln>
              <a:solidFill>
                <a:prstClr val="black"/>
              </a:solidFill>
              <a:effectLst/>
              <a:highlight>
                <a:srgbClr val="FFFF00"/>
              </a:highlight>
              <a:uLnTx/>
              <a:uFillTx/>
              <a:latin typeface="Calibri"/>
              <a:ea typeface="+mn-ea"/>
              <a:cs typeface="Arial" panose="020B0604020202020204" pitchFamily="34" charset="0"/>
            </a:endParaRPr>
          </a:p>
          <a:p>
            <a:pPr lvl="2" algn="l">
              <a:lnSpc>
                <a:spcPct val="100000"/>
              </a:lnSpc>
              <a:spcBef>
                <a:spcPct val="20000"/>
              </a:spcBef>
              <a:defRPr/>
            </a:pPr>
            <a:endPar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800100" lvl="1" indent="-342900" algn="l">
              <a:lnSpc>
                <a:spcPct val="100000"/>
              </a:lnSpc>
              <a:spcBef>
                <a:spcPts val="0"/>
              </a:spcBef>
              <a:buFont typeface="Arial" panose="020B0604020202020204" pitchFamily="34" charset="0"/>
              <a:buChar char="•"/>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6 PROFESSIONAL CLIENT ASSESSORS </a:t>
            </a:r>
          </a:p>
          <a:p>
            <a:pPr marL="1200150" lvl="2" indent="-285750" algn="l">
              <a:lnSpc>
                <a:spcPct val="100000"/>
              </a:lnSpc>
              <a:spcBef>
                <a:spcPct val="20000"/>
              </a:spcBef>
              <a:buFont typeface="Arial" panose="020B0604020202020204" pitchFamily="34" charset="0"/>
              <a:buChar char="•"/>
              <a:defRPr/>
            </a:pPr>
            <a:r>
              <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Panel takes 2 assessments including 1 nominated by applicant</a:t>
            </a:r>
          </a:p>
          <a:p>
            <a:pPr lvl="2" algn="l">
              <a:lnSpc>
                <a:spcPct val="100000"/>
              </a:lnSpc>
              <a:spcBef>
                <a:spcPct val="20000"/>
              </a:spcBef>
              <a:defRPr/>
            </a:pPr>
            <a:endParaRPr kumimoji="0" lang="en-GB" altLang="en-US" sz="1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342900" indent="-342900" algn="l">
              <a:buFont typeface="Arial" panose="020B0604020202020204" pitchFamily="34" charset="0"/>
              <a:buChar char="•"/>
            </a:pPr>
            <a:r>
              <a:rPr lang="en-GB" sz="2600" b="1" dirty="0"/>
              <a:t>DO </a:t>
            </a:r>
            <a:r>
              <a:rPr lang="en-GB" sz="2600" dirty="0"/>
              <a:t>approach potential assessors and let them know that you plan to list them.</a:t>
            </a:r>
          </a:p>
          <a:p>
            <a:pPr marL="342900" indent="-342900" algn="l">
              <a:buFont typeface="Arial" panose="020B0604020202020204" pitchFamily="34" charset="0"/>
              <a:buChar char="•"/>
            </a:pPr>
            <a:r>
              <a:rPr lang="en-GB" sz="2600" b="1" dirty="0"/>
              <a:t>DON’T </a:t>
            </a:r>
            <a:r>
              <a:rPr lang="en-GB" sz="2600" dirty="0"/>
              <a:t>draft something for them or ask if they’ve been approached</a:t>
            </a:r>
            <a:r>
              <a:rPr lang="en-GB" sz="2800" dirty="0"/>
              <a:t>.</a:t>
            </a:r>
            <a:endParaRPr lang="en-GB" sz="2800" b="1"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620" y="26670"/>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1025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lnSpcReduction="10000"/>
          </a:bodyPr>
          <a:lstStyle/>
          <a:p>
            <a:r>
              <a:rPr lang="en-GB" sz="4000" b="1" dirty="0">
                <a:solidFill>
                  <a:srgbClr val="276F13"/>
                </a:solidFill>
              </a:rPr>
              <a:t>WHAT TYPE OF CASES? </a:t>
            </a:r>
          </a:p>
          <a:p>
            <a:endParaRPr lang="en-GB" sz="4000" b="1" dirty="0">
              <a:solidFill>
                <a:srgbClr val="276F13"/>
              </a:solidFill>
            </a:endParaRPr>
          </a:p>
          <a:p>
            <a:pPr marL="571500" indent="-571500" algn="l">
              <a:buFont typeface="Arial" panose="020B0604020202020204" pitchFamily="34" charset="0"/>
              <a:buChar char="•"/>
            </a:pPr>
            <a:r>
              <a:rPr lang="en-GB" sz="3600" dirty="0"/>
              <a:t>12 cases from the past three years. </a:t>
            </a:r>
          </a:p>
          <a:p>
            <a:pPr marL="342900" indent="-342900" algn="l">
              <a:buFont typeface="Arial" panose="020B0604020202020204" pitchFamily="34" charset="0"/>
              <a:buChar char="•"/>
            </a:pPr>
            <a:r>
              <a:rPr lang="en-GB" sz="3600" dirty="0"/>
              <a:t>Cases of substance – should be cases which present “unusual, novel or unforeseen complexities or have consequences beyond the case”.</a:t>
            </a:r>
          </a:p>
          <a:p>
            <a:pPr marL="342900" indent="-342900" algn="l">
              <a:buFont typeface="Arial" panose="020B0604020202020204" pitchFamily="34" charset="0"/>
              <a:buChar char="•"/>
            </a:pPr>
            <a:r>
              <a:rPr lang="en-GB" sz="3600" dirty="0"/>
              <a:t>Need to demonstrate contested advocacy.</a:t>
            </a:r>
          </a:p>
          <a:p>
            <a:pPr marL="342900" indent="-342900" algn="l">
              <a:buFont typeface="Arial" panose="020B0604020202020204" pitchFamily="34" charset="0"/>
              <a:buChar char="•"/>
            </a:pPr>
            <a:r>
              <a:rPr lang="en-GB" sz="3600" dirty="0"/>
              <a:t>Can be from negotiations, arbitrations or tribunals as well as cases in the higher courts – but need to provide some court work.</a:t>
            </a:r>
          </a:p>
          <a:p>
            <a:pPr algn="l"/>
            <a:endParaRPr lang="en-GB"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1866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D3796-6801-AA8F-2F11-4536DCDEADA3}"/>
              </a:ext>
            </a:extLst>
          </p:cNvPr>
          <p:cNvSpPr>
            <a:spLocks noGrp="1"/>
          </p:cNvSpPr>
          <p:nvPr>
            <p:ph type="title"/>
          </p:nvPr>
        </p:nvSpPr>
        <p:spPr>
          <a:xfrm>
            <a:off x="838200" y="365125"/>
            <a:ext cx="10515600" cy="1739248"/>
          </a:xfrm>
        </p:spPr>
        <p:txBody>
          <a:bodyPr/>
          <a:lstStyle/>
          <a:p>
            <a:pPr algn="ctr"/>
            <a:br>
              <a:rPr lang="en-GB" sz="4200" b="1" dirty="0">
                <a:solidFill>
                  <a:srgbClr val="276F13"/>
                </a:solidFill>
                <a:latin typeface="+mn-lt"/>
              </a:rPr>
            </a:br>
            <a:br>
              <a:rPr lang="en-GB" sz="4200" b="1" dirty="0">
                <a:solidFill>
                  <a:srgbClr val="276F13"/>
                </a:solidFill>
                <a:latin typeface="+mn-lt"/>
              </a:rPr>
            </a:br>
            <a:br>
              <a:rPr lang="en-GB" sz="4200" b="1" dirty="0">
                <a:solidFill>
                  <a:srgbClr val="276F13"/>
                </a:solidFill>
                <a:latin typeface="+mn-lt"/>
              </a:rPr>
            </a:br>
            <a:r>
              <a:rPr lang="en-GB" sz="4200" b="1" dirty="0">
                <a:solidFill>
                  <a:srgbClr val="276F13"/>
                </a:solidFill>
                <a:latin typeface="+mn-lt"/>
              </a:rPr>
              <a:t>WHAT TYPE OF CASES? (cont.)</a:t>
            </a:r>
            <a:br>
              <a:rPr lang="en-GB" sz="4400" b="1" dirty="0">
                <a:solidFill>
                  <a:srgbClr val="276F13"/>
                </a:solidFill>
              </a:rPr>
            </a:br>
            <a:endParaRPr lang="en-GB" dirty="0"/>
          </a:p>
        </p:txBody>
      </p:sp>
      <p:sp>
        <p:nvSpPr>
          <p:cNvPr id="3" name="Content Placeholder 2">
            <a:extLst>
              <a:ext uri="{FF2B5EF4-FFF2-40B4-BE49-F238E27FC236}">
                <a16:creationId xmlns:a16="http://schemas.microsoft.com/office/drawing/2014/main" id="{DB6781B4-1D8C-5D45-7A68-F466E7EAFC50}"/>
              </a:ext>
            </a:extLst>
          </p:cNvPr>
          <p:cNvSpPr>
            <a:spLocks noGrp="1"/>
          </p:cNvSpPr>
          <p:nvPr>
            <p:ph idx="1"/>
          </p:nvPr>
        </p:nvSpPr>
        <p:spPr>
          <a:xfrm>
            <a:off x="838200" y="1991637"/>
            <a:ext cx="10515600" cy="4185325"/>
          </a:xfrm>
        </p:spPr>
        <p:txBody>
          <a:bodyPr/>
          <a:lstStyle/>
          <a:p>
            <a:pPr marL="0" indent="0">
              <a:buNone/>
            </a:pP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GB" sz="1800" dirty="0">
              <a:latin typeface="Aptos" panose="020B0004020202020204" pitchFamily="34" charset="0"/>
              <a:ea typeface="Aptos" panose="020B0004020202020204" pitchFamily="34" charset="0"/>
              <a:cs typeface="Aptos" panose="020B0004020202020204" pitchFamily="34" charset="0"/>
            </a:endParaRPr>
          </a:p>
          <a:p>
            <a:r>
              <a:rPr lang="en-GB" sz="3800" dirty="0">
                <a:effectLst/>
                <a:ea typeface="Aptos" panose="020B0004020202020204" pitchFamily="34" charset="0"/>
                <a:cs typeface="Aptos" panose="020B0004020202020204" pitchFamily="34" charset="0"/>
              </a:rPr>
              <a:t> What kind of cases? </a:t>
            </a:r>
          </a:p>
          <a:p>
            <a:r>
              <a:rPr lang="en-GB" sz="3800" dirty="0">
                <a:effectLst/>
                <a:ea typeface="Aptos" panose="020B0004020202020204" pitchFamily="34" charset="0"/>
                <a:cs typeface="Aptos" panose="020B0004020202020204" pitchFamily="34" charset="0"/>
              </a:rPr>
              <a:t> Leading, led or alone? </a:t>
            </a:r>
          </a:p>
          <a:p>
            <a:r>
              <a:rPr lang="en-GB" sz="3800" dirty="0">
                <a:effectLst/>
                <a:ea typeface="Aptos" panose="020B0004020202020204" pitchFamily="34" charset="0"/>
                <a:cs typeface="Aptos" panose="020B0004020202020204" pitchFamily="34" charset="0"/>
              </a:rPr>
              <a:t> Appellate work </a:t>
            </a:r>
          </a:p>
          <a:p>
            <a:r>
              <a:rPr lang="en-GB" sz="3800" dirty="0">
                <a:effectLst/>
                <a:ea typeface="Aptos" panose="020B0004020202020204" pitchFamily="34" charset="0"/>
                <a:cs typeface="Aptos" panose="020B0004020202020204" pitchFamily="34" charset="0"/>
              </a:rPr>
              <a:t> Prosecution, Defence</a:t>
            </a:r>
            <a:r>
              <a:rPr lang="en-GB" sz="3800" dirty="0">
                <a:ea typeface="Aptos" panose="020B0004020202020204" pitchFamily="34" charset="0"/>
                <a:cs typeface="Aptos" panose="020B0004020202020204" pitchFamily="34" charset="0"/>
              </a:rPr>
              <a:t> or </a:t>
            </a:r>
            <a:r>
              <a:rPr lang="en-GB" sz="3800" dirty="0">
                <a:effectLst/>
                <a:ea typeface="Aptos" panose="020B0004020202020204" pitchFamily="34" charset="0"/>
                <a:cs typeface="Aptos" panose="020B0004020202020204" pitchFamily="34" charset="0"/>
              </a:rPr>
              <a:t>Claimant </a:t>
            </a:r>
          </a:p>
          <a:p>
            <a:r>
              <a:rPr lang="en-GB" sz="3800" dirty="0">
                <a:effectLst/>
                <a:ea typeface="Aptos" panose="020B0004020202020204" pitchFamily="34" charset="0"/>
                <a:cs typeface="Aptos" panose="020B0004020202020204" pitchFamily="34" charset="0"/>
              </a:rPr>
              <a:t>Oral advocacy </a:t>
            </a:r>
            <a:endParaRPr lang="en-GB" sz="3800" dirty="0"/>
          </a:p>
        </p:txBody>
      </p:sp>
      <p:pic>
        <p:nvPicPr>
          <p:cNvPr id="4" name="Picture 2">
            <a:extLst>
              <a:ext uri="{FF2B5EF4-FFF2-40B4-BE49-F238E27FC236}">
                <a16:creationId xmlns:a16="http://schemas.microsoft.com/office/drawing/2014/main" id="{074E0623-6462-A655-FCF3-9296E298E4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121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E00ACE-1FA4-B06B-37FC-14BC9653E8C1}"/>
              </a:ext>
            </a:extLst>
          </p:cNvPr>
          <p:cNvSpPr txBox="1"/>
          <p:nvPr/>
        </p:nvSpPr>
        <p:spPr>
          <a:xfrm>
            <a:off x="175365" y="663878"/>
            <a:ext cx="11536472" cy="5493812"/>
          </a:xfrm>
          <a:prstGeom prst="rect">
            <a:avLst/>
          </a:prstGeom>
          <a:noFill/>
        </p:spPr>
        <p:txBody>
          <a:bodyPr wrap="square">
            <a:spAutoFit/>
          </a:bodyPr>
          <a:lstStyle/>
          <a:p>
            <a:pPr algn="ctr"/>
            <a:endParaRPr lang="en-GB" sz="4000" b="1" dirty="0">
              <a:solidFill>
                <a:srgbClr val="276F13"/>
              </a:solidFill>
            </a:endParaRPr>
          </a:p>
          <a:p>
            <a:pPr algn="ctr"/>
            <a:r>
              <a:rPr lang="en-GB" sz="3600" b="1" dirty="0">
                <a:solidFill>
                  <a:srgbClr val="276F13"/>
                </a:solidFill>
              </a:rPr>
              <a:t>PRO BONO</a:t>
            </a:r>
          </a:p>
          <a:p>
            <a:pPr lvl="0" algn="l">
              <a:tabLst>
                <a:tab pos="457200" algn="l"/>
              </a:tabLst>
            </a:pPr>
            <a:r>
              <a:rPr lang="en-GB" sz="2500" dirty="0"/>
              <a:t>Pro bono case examples can be used to address the competencies.  For example:</a:t>
            </a:r>
          </a:p>
          <a:p>
            <a:pPr lvl="0" algn="l">
              <a:tabLst>
                <a:tab pos="457200" algn="l"/>
              </a:tabLst>
            </a:pPr>
            <a:endParaRPr lang="en-GB" sz="2500" dirty="0"/>
          </a:p>
          <a:p>
            <a:pPr marL="342900" lvl="0" indent="-342900" algn="l">
              <a:buFont typeface="Arial" panose="020B0604020202020204" pitchFamily="34" charset="0"/>
              <a:buChar char="•"/>
              <a:tabLst>
                <a:tab pos="457200" algn="l"/>
              </a:tabLst>
            </a:pPr>
            <a:r>
              <a:rPr lang="en-GB" sz="2500" b="1" dirty="0"/>
              <a:t>Competency A: Understanding and Using the Law </a:t>
            </a:r>
            <a:r>
              <a:rPr lang="en-GB" sz="2500" dirty="0"/>
              <a:t>– doing pro bono cases in new areas of law enables barristers to demonstrate their ability to get up to speed quickly with a new area and apply it.</a:t>
            </a:r>
          </a:p>
          <a:p>
            <a:pPr marL="342900" lvl="0" indent="-342900" algn="l">
              <a:buFont typeface="Arial" panose="020B0604020202020204" pitchFamily="34" charset="0"/>
              <a:buChar char="•"/>
              <a:tabLst>
                <a:tab pos="457200" algn="l"/>
              </a:tabLst>
            </a:pPr>
            <a:r>
              <a:rPr lang="en-GB" sz="2500" b="1" dirty="0"/>
              <a:t>Competency B: Written &amp; Oral Advocacy </a:t>
            </a:r>
            <a:r>
              <a:rPr lang="en-GB" sz="2500" dirty="0"/>
              <a:t>– pro bono cases provide advocacy opportunities for barristers with a desk-based practice.</a:t>
            </a:r>
          </a:p>
          <a:p>
            <a:pPr marL="342900" lvl="0" indent="-342900" algn="l">
              <a:buFont typeface="Arial" panose="020B0604020202020204" pitchFamily="34" charset="0"/>
              <a:buChar char="•"/>
              <a:tabLst>
                <a:tab pos="457200" algn="l"/>
              </a:tabLst>
            </a:pPr>
            <a:r>
              <a:rPr lang="en-GB" sz="2500" b="1" dirty="0"/>
              <a:t>Competency D: Diversity Action and Understanding </a:t>
            </a:r>
            <a:r>
              <a:rPr lang="en-GB" sz="2500" dirty="0"/>
              <a:t>– pro bono applicants are very diverse, many are vulnerable, and all of them face an issue accessing justice. Taking their cases will develop your understanding and demonstrate your proactivity in addressing these issues. </a:t>
            </a:r>
          </a:p>
        </p:txBody>
      </p:sp>
      <p:pic>
        <p:nvPicPr>
          <p:cNvPr id="4" name="Picture 2">
            <a:extLst>
              <a:ext uri="{FF2B5EF4-FFF2-40B4-BE49-F238E27FC236}">
                <a16:creationId xmlns:a16="http://schemas.microsoft.com/office/drawing/2014/main" id="{57D1B787-36E7-CEEB-8B48-19E4393369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658E0D7E-A6CF-C716-E80A-1D01D357205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03990" y="6059768"/>
            <a:ext cx="1754128" cy="730486"/>
          </a:xfrm>
          <a:prstGeom prst="rect">
            <a:avLst/>
          </a:prstGeom>
        </p:spPr>
      </p:pic>
    </p:spTree>
    <p:extLst>
      <p:ext uri="{BB962C8B-B14F-4D97-AF65-F5344CB8AC3E}">
        <p14:creationId xmlns:p14="http://schemas.microsoft.com/office/powerpoint/2010/main" val="415145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4000" b="1" dirty="0">
                <a:solidFill>
                  <a:srgbClr val="276F13"/>
                </a:solidFill>
              </a:rPr>
              <a:t>OTHER INFORMATION REQUIRED </a:t>
            </a:r>
          </a:p>
          <a:p>
            <a:pPr marL="342900" indent="-342900" algn="l">
              <a:buFont typeface="Arial" panose="020B0604020202020204" pitchFamily="34" charset="0"/>
              <a:buChar char="•"/>
            </a:pPr>
            <a:r>
              <a:rPr lang="en-GB" sz="3800" b="1" dirty="0"/>
              <a:t>Self-Assessment </a:t>
            </a:r>
            <a:r>
              <a:rPr lang="en-GB" sz="3800" dirty="0"/>
              <a:t>–</a:t>
            </a:r>
            <a:r>
              <a:rPr lang="en-GB" sz="3800" b="1" dirty="0"/>
              <a:t> </a:t>
            </a:r>
            <a:r>
              <a:rPr lang="en-GB" sz="3800" dirty="0"/>
              <a:t>Your opportunity to describe the detail and highlights of your career and cases</a:t>
            </a:r>
          </a:p>
          <a:p>
            <a:pPr marL="342900" indent="-342900" algn="l">
              <a:buFont typeface="Arial" panose="020B0604020202020204" pitchFamily="34" charset="0"/>
              <a:buChar char="•"/>
            </a:pPr>
            <a:r>
              <a:rPr lang="en-GB" sz="3800" b="1" dirty="0"/>
              <a:t>Description of Practice </a:t>
            </a:r>
            <a:r>
              <a:rPr lang="en-GB" sz="3800" dirty="0"/>
              <a:t>– Helps the Panel to understand the context for the application. </a:t>
            </a:r>
          </a:p>
          <a:p>
            <a:pPr marL="342900" indent="-342900" algn="l">
              <a:buFont typeface="Arial" panose="020B0604020202020204" pitchFamily="34" charset="0"/>
              <a:buChar char="•"/>
            </a:pPr>
            <a:r>
              <a:rPr lang="en-GB" sz="3800" dirty="0"/>
              <a:t>The application (like the interview) is </a:t>
            </a:r>
            <a:r>
              <a:rPr lang="en-GB" sz="3800" b="1" dirty="0"/>
              <a:t>competency based</a:t>
            </a:r>
            <a:r>
              <a:rPr lang="en-GB" sz="3800" dirty="0"/>
              <a:t>, where the Panel are looking for evidence, not assertions or comparisons.</a:t>
            </a:r>
          </a:p>
          <a:p>
            <a:pPr marL="342900" indent="-342900" algn="l">
              <a:buFont typeface="Arial" panose="020B0604020202020204" pitchFamily="34" charset="0"/>
              <a:buChar char="•"/>
            </a:pPr>
            <a:endParaRPr lang="en-GB" sz="4400" b="1" u="sng"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8401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10290</TotalTime>
  <Words>841</Words>
  <Application>Microsoft Office PowerPoint</Application>
  <PresentationFormat>Widescreen</PresentationFormat>
  <Paragraphs>97</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Calibri   </vt:lpstr>
      <vt:lpstr>Calibri Light</vt:lpstr>
      <vt:lpstr>Office Theme</vt:lpstr>
      <vt:lpstr>APPLYING FOR SILK</vt:lpstr>
      <vt:lpstr>PowerPoint Presentation</vt:lpstr>
      <vt:lpstr>PowerPoint Presentation</vt:lpstr>
      <vt:lpstr>PowerPoint Presentation</vt:lpstr>
      <vt:lpstr>PowerPoint Presentation</vt:lpstr>
      <vt:lpstr>PowerPoint Presentation</vt:lpstr>
      <vt:lpstr>   WHAT TYPE OF CASES? (cont.) </vt:lpstr>
      <vt:lpstr>PowerPoint Presentation</vt:lpstr>
      <vt:lpstr>PowerPoint Presentation</vt:lpstr>
      <vt:lpstr>PowerPoint Presentation</vt:lpstr>
      <vt:lpstr>   THE KC PROCESS: SOME COMMON MISCONCEPTIONS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Miller</dc:creator>
  <cp:lastModifiedBy>Jacqueline Fraser</cp:lastModifiedBy>
  <cp:revision>112</cp:revision>
  <cp:lastPrinted>2024-02-26T12:04:58Z</cp:lastPrinted>
  <dcterms:created xsi:type="dcterms:W3CDTF">2023-01-24T11:54:11Z</dcterms:created>
  <dcterms:modified xsi:type="dcterms:W3CDTF">2025-01-23T10:04:29Z</dcterms:modified>
</cp:coreProperties>
</file>