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5" r:id="rId2"/>
    <p:sldId id="256" r:id="rId3"/>
    <p:sldId id="257" r:id="rId4"/>
    <p:sldId id="258" r:id="rId5"/>
    <p:sldId id="259" r:id="rId6"/>
    <p:sldId id="263" r:id="rId7"/>
    <p:sldId id="262" r:id="rId8"/>
    <p:sldId id="270" r:id="rId9"/>
    <p:sldId id="261" r:id="rId10"/>
    <p:sldId id="260" r:id="rId11"/>
    <p:sldId id="264" r:id="rId12"/>
    <p:sldId id="269" r:id="rId13"/>
    <p:sldId id="266"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945" autoAdjust="0"/>
  </p:normalViewPr>
  <p:slideViewPr>
    <p:cSldViewPr snapToGrid="0">
      <p:cViewPr varScale="1">
        <p:scale>
          <a:sx n="76" d="100"/>
          <a:sy n="76" d="100"/>
        </p:scale>
        <p:origin x="946" y="82"/>
      </p:cViewPr>
      <p:guideLst/>
    </p:cSldViewPr>
  </p:slideViewPr>
  <p:outlineViewPr>
    <p:cViewPr>
      <p:scale>
        <a:sx n="33" d="100"/>
        <a:sy n="33" d="100"/>
      </p:scale>
      <p:origin x="0" y="-547"/>
    </p:cViewPr>
  </p:outlineViewPr>
  <p:notesTextViewPr>
    <p:cViewPr>
      <p:scale>
        <a:sx n="1" d="1"/>
        <a:sy n="1" d="1"/>
      </p:scale>
      <p:origin x="0" y="0"/>
    </p:cViewPr>
  </p:notesTextViewPr>
  <p:notesViewPr>
    <p:cSldViewPr snapToGrid="0">
      <p:cViewPr>
        <p:scale>
          <a:sx n="33" d="100"/>
          <a:sy n="33" d="100"/>
        </p:scale>
        <p:origin x="3854" y="98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2ED55-8F7C-4EA6-9C11-FB0573A4F055}" type="datetimeFigureOut">
              <a:rPr lang="en-GB" smtClean="0"/>
              <a:t>16/11/2023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1825" y="973138"/>
            <a:ext cx="5486400" cy="3086100"/>
          </a:xfrm>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11</a:t>
            </a:fld>
            <a:endParaRPr lang="en-GB"/>
          </a:p>
        </p:txBody>
      </p:sp>
    </p:spTree>
    <p:extLst>
      <p:ext uri="{BB962C8B-B14F-4D97-AF65-F5344CB8AC3E}">
        <p14:creationId xmlns:p14="http://schemas.microsoft.com/office/powerpoint/2010/main" val="729434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73113"/>
            <a:ext cx="5435600" cy="3059112"/>
          </a:xfrm>
        </p:spPr>
      </p:sp>
      <p:sp>
        <p:nvSpPr>
          <p:cNvPr id="3" name="Notes Placeholder 2"/>
          <p:cNvSpPr>
            <a:spLocks noGrp="1"/>
          </p:cNvSpPr>
          <p:nvPr>
            <p:ph type="body" idx="1"/>
          </p:nvPr>
        </p:nvSpPr>
        <p:spPr>
          <a:xfrm>
            <a:off x="211015" y="2731477"/>
            <a:ext cx="6471139" cy="6623538"/>
          </a:xfrm>
        </p:spPr>
        <p:txBody>
          <a:bodyPr/>
          <a:lstStyle/>
          <a:p>
            <a:pPr>
              <a:lnSpc>
                <a:spcPct val="107000"/>
              </a:lnSpc>
              <a:spcAft>
                <a:spcPts val="800"/>
              </a:spcAft>
            </a:pPr>
            <a:endParaRPr lang="en-GB" sz="1400" kern="1200" dirty="0">
              <a:solidFill>
                <a:srgbClr val="000000"/>
              </a:solidFill>
              <a:effectLst/>
              <a:ea typeface="Times New Roman" panose="02020603050405020304" pitchFamily="18"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68615" y="9144000"/>
            <a:ext cx="2987798" cy="45719"/>
          </a:xfrm>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458788"/>
            <a:ext cx="5486400" cy="3086100"/>
          </a:xfrm>
        </p:spPr>
      </p:sp>
      <p:sp>
        <p:nvSpPr>
          <p:cNvPr id="3" name="Notes Placeholder 2"/>
          <p:cNvSpPr>
            <a:spLocks noGrp="1"/>
          </p:cNvSpPr>
          <p:nvPr>
            <p:ph type="body" idx="1"/>
          </p:nvPr>
        </p:nvSpPr>
        <p:spPr>
          <a:xfrm>
            <a:off x="211015" y="4572000"/>
            <a:ext cx="6447693" cy="4113213"/>
          </a:xfrm>
        </p:spPr>
        <p:txBody>
          <a:bodyPr/>
          <a:lstStyle/>
          <a:p>
            <a:endParaRPr lang="en-US" dirty="0">
              <a:ln>
                <a:noFill/>
              </a:ln>
              <a:solidFill>
                <a:srgbClr val="000000"/>
              </a:solidFill>
              <a:effectLst/>
              <a:latin typeface="Arial" panose="020B0604020202020204" pitchFamily="34" charset="0"/>
              <a:ea typeface="Arial Unicode MS"/>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14</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7863" y="901700"/>
            <a:ext cx="5486400" cy="3086100"/>
          </a:xfrm>
        </p:spPr>
      </p:sp>
      <p:sp>
        <p:nvSpPr>
          <p:cNvPr id="3" name="Notes Placeholder 2"/>
          <p:cNvSpPr>
            <a:spLocks noGrp="1"/>
          </p:cNvSpPr>
          <p:nvPr>
            <p:ph type="body" idx="1"/>
          </p:nvPr>
        </p:nvSpPr>
        <p:spPr>
          <a:xfrm>
            <a:off x="685800" y="4454770"/>
            <a:ext cx="5486400" cy="261424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 y="458788"/>
            <a:ext cx="6665913" cy="3749675"/>
          </a:xfrm>
        </p:spPr>
      </p:sp>
      <p:sp>
        <p:nvSpPr>
          <p:cNvPr id="3" name="Notes Placeholder 2"/>
          <p:cNvSpPr>
            <a:spLocks noGrp="1"/>
          </p:cNvSpPr>
          <p:nvPr>
            <p:ph type="body" idx="1"/>
          </p:nvPr>
        </p:nvSpPr>
        <p:spPr>
          <a:xfrm>
            <a:off x="685800" y="5029199"/>
            <a:ext cx="5486400" cy="3656013"/>
          </a:xfrm>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sz="1800" dirty="0"/>
          </a:p>
          <a:p>
            <a:endParaRPr lang="en-GB" sz="1800" dirty="0"/>
          </a:p>
          <a:p>
            <a:endParaRPr lang="en-GB" sz="1400" dirty="0"/>
          </a:p>
          <a:p>
            <a:endParaRPr lang="en-GB" sz="1400" dirty="0"/>
          </a:p>
          <a:p>
            <a:endParaRPr lang="en-GB" sz="1400" dirty="0"/>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a:p>
        </p:txBody>
      </p:sp>
    </p:spTree>
    <p:extLst>
      <p:ext uri="{BB962C8B-B14F-4D97-AF65-F5344CB8AC3E}">
        <p14:creationId xmlns:p14="http://schemas.microsoft.com/office/powerpoint/2010/main" val="1213200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7038" y="738188"/>
            <a:ext cx="6003925" cy="3378200"/>
          </a:xfrm>
        </p:spPr>
      </p:sp>
      <p:sp>
        <p:nvSpPr>
          <p:cNvPr id="3" name="Notes Placeholder 2"/>
          <p:cNvSpPr>
            <a:spLocks noGrp="1"/>
          </p:cNvSpPr>
          <p:nvPr>
            <p:ph type="body" idx="1"/>
          </p:nvPr>
        </p:nvSpPr>
        <p:spPr>
          <a:xfrm>
            <a:off x="392722" y="4572000"/>
            <a:ext cx="6359769" cy="3657600"/>
          </a:xfrm>
        </p:spPr>
        <p:txBody>
          <a:bodyPr/>
          <a:lstStyle/>
          <a:p>
            <a:endParaRPr lang="en-GB" sz="1400" b="1" dirty="0"/>
          </a:p>
          <a:p>
            <a:endParaRPr lang="en-GB" sz="1400" dirty="0"/>
          </a:p>
          <a:p>
            <a:r>
              <a:rPr lang="en-GB" sz="1400" dirty="0"/>
              <a:t>.</a:t>
            </a:r>
          </a:p>
          <a:p>
            <a:endParaRPr lang="en-GB" sz="1400" dirty="0">
              <a:highlight>
                <a:srgbClr val="FFFF00"/>
              </a:highlight>
            </a:endParaRPr>
          </a:p>
          <a:p>
            <a:endParaRPr lang="en-GB" sz="1400" dirty="0"/>
          </a:p>
          <a:p>
            <a:endParaRPr lang="en-GB" sz="14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660076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4525" y="498475"/>
            <a:ext cx="5486400" cy="3086100"/>
          </a:xfrm>
        </p:spPr>
      </p:sp>
      <p:sp>
        <p:nvSpPr>
          <p:cNvPr id="3" name="Notes Placeholder 2"/>
          <p:cNvSpPr>
            <a:spLocks noGrp="1"/>
          </p:cNvSpPr>
          <p:nvPr>
            <p:ph type="body" idx="1"/>
          </p:nvPr>
        </p:nvSpPr>
        <p:spPr>
          <a:xfrm>
            <a:off x="685800" y="4360985"/>
            <a:ext cx="5486400" cy="4284540"/>
          </a:xfrm>
        </p:spPr>
        <p:txBody>
          <a:bodyPr/>
          <a:lstStyle/>
          <a:p>
            <a:endParaRPr lang="en-GB" sz="1800" dirty="0"/>
          </a:p>
          <a:p>
            <a:endParaRPr lang="en-GB" sz="1800" dirty="0"/>
          </a:p>
          <a:p>
            <a:endParaRPr lang="en-GB" sz="1800" dirty="0"/>
          </a:p>
          <a:p>
            <a:endParaRPr lang="en-GB"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dirty="0"/>
          </a:p>
        </p:txBody>
      </p:sp>
    </p:spTree>
    <p:extLst>
      <p:ext uri="{BB962C8B-B14F-4D97-AF65-F5344CB8AC3E}">
        <p14:creationId xmlns:p14="http://schemas.microsoft.com/office/powerpoint/2010/main" val="34313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16/11/2023</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16/11/2023</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sz="6600" b="1" dirty="0"/>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5572648"/>
            <a:ext cx="10058400" cy="541225"/>
          </a:xfrm>
          <a:effectLst>
            <a:outerShdw blurRad="50800" dist="38100" dir="2700000" algn="tl" rotWithShape="0">
              <a:prstClr val="black">
                <a:alpha val="40000"/>
              </a:prstClr>
            </a:outerShdw>
          </a:effectLst>
        </p:spPr>
        <p:txBody>
          <a:bodyPr>
            <a:noAutofit/>
          </a:bodyPr>
          <a:lstStyle/>
          <a:p>
            <a:r>
              <a:rPr lang="en-GB" sz="3600" b="1" dirty="0"/>
              <a:t>PRESENTATION TO WOMEN LAWYERS</a:t>
            </a:r>
          </a:p>
          <a:p>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dirty="0"/>
              <a:t>The STAR approach can help you prepare for a competency based interview:</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Situation: </a:t>
            </a:r>
            <a:r>
              <a:rPr lang="en-GB" sz="1900" dirty="0">
                <a:effectLst/>
                <a:ea typeface="Calibri" panose="020F0502020204030204" pitchFamily="34" charset="0"/>
                <a:cs typeface="Times New Roman" panose="02020603050405020304" pitchFamily="18" charset="0"/>
              </a:rPr>
              <a:t>this is the background and context of the situation – the who, what, where and when. It is important to focus on a specific example. </a:t>
            </a:r>
            <a:r>
              <a:rPr lang="en-GB" sz="1900" dirty="0">
                <a:ea typeface="Calibri" panose="020F0502020204030204" pitchFamily="34" charset="0"/>
                <a:cs typeface="Times New Roman" panose="02020603050405020304" pitchFamily="18" charset="0"/>
              </a:rPr>
              <a:t>Applicants</a:t>
            </a:r>
            <a:r>
              <a:rPr lang="en-GB" sz="1900" dirty="0">
                <a:effectLst/>
                <a:ea typeface="Calibri" panose="020F0502020204030204" pitchFamily="34" charset="0"/>
                <a:cs typeface="Times New Roman" panose="02020603050405020304" pitchFamily="18" charset="0"/>
              </a:rPr>
              <a:t> do not need to go into full detail of the case or situation: focus on the elements which speak to the substance, difficulty or unusualness of the matter.</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Task:</a:t>
            </a:r>
            <a:r>
              <a:rPr lang="en-GB" sz="1900" dirty="0">
                <a:effectLst/>
                <a:ea typeface="Calibri" panose="020F0502020204030204" pitchFamily="34" charset="0"/>
                <a:cs typeface="Times New Roman" panose="02020603050405020304" pitchFamily="18" charset="0"/>
              </a:rPr>
              <a:t> set out what your responsibility was in the situation and what was required, including (if applicable) taking responsibility on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own initiative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Action:</a:t>
            </a:r>
            <a:r>
              <a:rPr lang="en-GB" sz="1900" dirty="0">
                <a:effectLst/>
                <a:ea typeface="Calibri" panose="020F0502020204030204" pitchFamily="34" charset="0"/>
                <a:cs typeface="Times New Roman" panose="02020603050405020304" pitchFamily="18" charset="0"/>
              </a:rPr>
              <a:t> how you completed the task or tried to meet the challenge. Focus on what </a:t>
            </a:r>
            <a:r>
              <a:rPr lang="en-GB" sz="1900" dirty="0">
                <a:ea typeface="Calibri" panose="020F0502020204030204" pitchFamily="34" charset="0"/>
                <a:cs typeface="Times New Roman" panose="02020603050405020304" pitchFamily="18" charset="0"/>
              </a:rPr>
              <a:t>you</a:t>
            </a:r>
            <a:r>
              <a:rPr lang="en-GB" sz="1900" dirty="0">
                <a:effectLst/>
                <a:ea typeface="Calibri" panose="020F0502020204030204" pitchFamily="34" charset="0"/>
                <a:cs typeface="Times New Roman" panose="02020603050405020304" pitchFamily="18" charset="0"/>
              </a:rPr>
              <a:t> did, rather than what others did. This is the more important part of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answer and should be about actions </a:t>
            </a:r>
            <a:r>
              <a:rPr lang="en-GB" sz="1900" dirty="0">
                <a:ea typeface="Calibri" panose="020F0502020204030204" pitchFamily="34" charset="0"/>
                <a:cs typeface="Times New Roman" panose="02020603050405020304" pitchFamily="18" charset="0"/>
              </a:rPr>
              <a:t>the applicant</a:t>
            </a:r>
            <a:r>
              <a:rPr lang="en-GB" sz="1900" dirty="0">
                <a:effectLst/>
                <a:ea typeface="Calibri" panose="020F0502020204030204" pitchFamily="34" charset="0"/>
                <a:cs typeface="Times New Roman" panose="02020603050405020304" pitchFamily="18" charset="0"/>
              </a:rPr>
              <a:t> took, focussed on the defined competence.</a:t>
            </a:r>
          </a:p>
          <a:p>
            <a:pPr marL="342900" lvl="0" indent="-342900" algn="just">
              <a:lnSpc>
                <a:spcPct val="115000"/>
              </a:lnSpc>
              <a:spcAft>
                <a:spcPts val="600"/>
              </a:spcAft>
              <a:buFont typeface="Symbol" panose="05050102010706020507" pitchFamily="18" charset="2"/>
              <a:buChar char=""/>
            </a:pPr>
            <a:r>
              <a:rPr lang="en-GB" sz="1900" b="1" dirty="0">
                <a:effectLst/>
                <a:ea typeface="Calibri" panose="020F0502020204030204" pitchFamily="34" charset="0"/>
                <a:cs typeface="Times New Roman" panose="02020603050405020304" pitchFamily="18" charset="0"/>
              </a:rPr>
              <a:t>Result &amp; Reflection:</a:t>
            </a:r>
            <a:r>
              <a:rPr lang="en-GB" sz="1900" dirty="0">
                <a:effectLst/>
                <a:ea typeface="Calibri" panose="020F0502020204030204" pitchFamily="34" charset="0"/>
                <a:cs typeface="Times New Roman" panose="02020603050405020304" pitchFamily="18" charset="0"/>
              </a:rPr>
              <a:t> outline what changed. </a:t>
            </a:r>
            <a:r>
              <a:rPr lang="en-GB" sz="1900" dirty="0">
                <a:ea typeface="Calibri" panose="020F0502020204030204" pitchFamily="34" charset="0"/>
                <a:cs typeface="Times New Roman" panose="02020603050405020304" pitchFamily="18" charset="0"/>
              </a:rPr>
              <a:t>The</a:t>
            </a:r>
            <a:r>
              <a:rPr lang="en-GB" sz="1900" dirty="0">
                <a:effectLst/>
                <a:ea typeface="Calibri" panose="020F0502020204030204" pitchFamily="34" charset="0"/>
                <a:cs typeface="Times New Roman" panose="02020603050405020304" pitchFamily="18" charset="0"/>
              </a:rPr>
              <a:t> focus should be on what the applicant accomplished for </a:t>
            </a:r>
            <a:r>
              <a:rPr lang="en-GB" sz="1900" dirty="0">
                <a:ea typeface="Calibri" panose="020F0502020204030204" pitchFamily="34" charset="0"/>
                <a:cs typeface="Times New Roman" panose="02020603050405020304" pitchFamily="18" charset="0"/>
              </a:rPr>
              <a:t>their</a:t>
            </a:r>
            <a:r>
              <a:rPr lang="en-GB" sz="1900" dirty="0">
                <a:effectLst/>
                <a:ea typeface="Calibri" panose="020F0502020204030204" pitchFamily="34" charset="0"/>
                <a:cs typeface="Times New Roman" panose="02020603050405020304" pitchFamily="18" charset="0"/>
              </a:rPr>
              <a:t> client or to advance justice, and what </a:t>
            </a:r>
            <a:r>
              <a:rPr lang="en-GB" sz="1900" dirty="0">
                <a:ea typeface="Calibri" panose="020F0502020204030204" pitchFamily="34" charset="0"/>
                <a:cs typeface="Times New Roman" panose="02020603050405020304" pitchFamily="18" charset="0"/>
              </a:rPr>
              <a:t>they</a:t>
            </a:r>
            <a:r>
              <a:rPr lang="en-GB" sz="1900" dirty="0">
                <a:effectLst/>
                <a:ea typeface="Calibri" panose="020F0502020204030204" pitchFamily="34" charset="0"/>
                <a:cs typeface="Times New Roman" panose="02020603050405020304" pitchFamily="18" charset="0"/>
              </a:rPr>
              <a:t> learnt, rather than listing all the actions of other parties</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0"/>
            <a:ext cx="10840720" cy="5699759"/>
          </a:xfrm>
        </p:spPr>
        <p:txBody>
          <a:bodyPr>
            <a:normAutofit/>
          </a:bodyPr>
          <a:lstStyle/>
          <a:p>
            <a:r>
              <a:rPr lang="en-GB" sz="3600" b="1" dirty="0">
                <a:solidFill>
                  <a:srgbClr val="276F13"/>
                </a:solidFill>
              </a:rPr>
              <a:t>THE INTERVIEW</a:t>
            </a:r>
          </a:p>
          <a:p>
            <a:pPr marL="342900" indent="-342900" algn="l">
              <a:buFont typeface="Arial" panose="020B0604020202020204" pitchFamily="34" charset="0"/>
              <a:buChar char="•"/>
            </a:pPr>
            <a:r>
              <a:rPr lang="en-GB" sz="2300" b="1" dirty="0"/>
              <a:t>PURPOSE: </a:t>
            </a:r>
            <a:r>
              <a:rPr lang="en-GB" sz="2300" dirty="0"/>
              <a:t>to gather or clarify additional evidence on behalf of the panel. No decisions are made at interview. </a:t>
            </a:r>
          </a:p>
          <a:p>
            <a:pPr marL="342900" indent="-342900" algn="l">
              <a:buFont typeface="Arial" panose="020B0604020202020204" pitchFamily="34" charset="0"/>
              <a:buChar char="•"/>
            </a:pPr>
            <a:r>
              <a:rPr lang="en-GB" sz="2300" b="1" dirty="0"/>
              <a:t>WHO: </a:t>
            </a:r>
            <a:r>
              <a:rPr lang="en-GB" sz="2300" dirty="0"/>
              <a:t>one lay and one legal member.</a:t>
            </a:r>
          </a:p>
          <a:p>
            <a:pPr marL="342900" indent="-342900" algn="l">
              <a:buFont typeface="Arial" panose="020B0604020202020204" pitchFamily="34" charset="0"/>
              <a:buChar char="•"/>
            </a:pPr>
            <a:r>
              <a:rPr lang="en-GB" sz="2300" b="1" dirty="0"/>
              <a:t>WHAT: </a:t>
            </a:r>
            <a:r>
              <a:rPr lang="en-GB" sz="2300" dirty="0"/>
              <a:t>An interview covering competencies A-D. As a guide, it will last for about </a:t>
            </a:r>
            <a:r>
              <a:rPr lang="en-GB" sz="2300"/>
              <a:t>an hour.</a:t>
            </a:r>
            <a:endParaRPr lang="en-GB" sz="2300" dirty="0"/>
          </a:p>
          <a:p>
            <a:pPr marL="342900" indent="-342900" algn="l">
              <a:buFont typeface="Arial" panose="020B0604020202020204" pitchFamily="34" charset="0"/>
              <a:buChar char="•"/>
            </a:pPr>
            <a:r>
              <a:rPr lang="en-GB" sz="2300" b="1" dirty="0"/>
              <a:t>WHEN: </a:t>
            </a:r>
            <a:r>
              <a:rPr lang="en-GB" sz="2300" dirty="0"/>
              <a:t>September and October.</a:t>
            </a:r>
          </a:p>
          <a:p>
            <a:pPr marL="342900" indent="-342900" algn="l">
              <a:buFont typeface="Arial" panose="020B0604020202020204" pitchFamily="34" charset="0"/>
              <a:buChar char="•"/>
            </a:pPr>
            <a:r>
              <a:rPr lang="en-GB" sz="2300" b="1" dirty="0"/>
              <a:t>WHERE:</a:t>
            </a:r>
            <a:r>
              <a:rPr lang="en-GB" sz="2300" dirty="0"/>
              <a:t> Central London or Manchester.</a:t>
            </a:r>
          </a:p>
          <a:p>
            <a:pPr marL="342900" indent="-342900" algn="l">
              <a:buFont typeface="Arial" panose="020B0604020202020204" pitchFamily="34" charset="0"/>
              <a:buChar char="•"/>
            </a:pPr>
            <a:r>
              <a:rPr lang="en-GB" sz="2300" b="1" dirty="0"/>
              <a:t>REMEMBER:</a:t>
            </a:r>
          </a:p>
          <a:p>
            <a:pPr marL="800100" lvl="1" indent="-342900" algn="l">
              <a:buFont typeface="Arial" panose="020B0604020202020204" pitchFamily="34" charset="0"/>
              <a:buChar char="•"/>
            </a:pPr>
            <a:r>
              <a:rPr lang="en-GB" sz="2300" dirty="0"/>
              <a:t>Ensure you know your case details and have refreshed your memory of all of the information on your form.</a:t>
            </a:r>
          </a:p>
          <a:p>
            <a:pPr marL="800100" lvl="1" indent="-342900" algn="l">
              <a:buFont typeface="Arial" panose="020B0604020202020204" pitchFamily="34" charset="0"/>
              <a:buChar char="•"/>
            </a:pPr>
            <a:r>
              <a:rPr lang="en-GB" sz="2300" dirty="0"/>
              <a:t>Use the STAR technique.</a:t>
            </a:r>
          </a:p>
          <a:p>
            <a:pPr marL="800100" lvl="1" indent="-342900" algn="l">
              <a:buFont typeface="Arial" panose="020B0604020202020204" pitchFamily="34" charset="0"/>
              <a:buChar char="•"/>
            </a:pPr>
            <a:r>
              <a:rPr lang="en-GB" sz="2300" dirty="0"/>
              <a:t>You do not need to bring notes into the interview. The panel will be happy to remind you of your cases.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83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600" b="1" dirty="0">
                <a:solidFill>
                  <a:schemeClr val="accent6">
                    <a:lumMod val="50000"/>
                  </a:schemeClr>
                </a:solidFill>
                <a:latin typeface="+mn-lt"/>
              </a:rPr>
              <a:t>MYTHBUSTING: SOME COMMON MISCONCEPTIONS </a:t>
            </a:r>
            <a:br>
              <a:rPr lang="en-GB" sz="3600" b="1" dirty="0">
                <a:solidFill>
                  <a:schemeClr val="accent6">
                    <a:lumMod val="50000"/>
                  </a:schemeClr>
                </a:solidFill>
                <a:latin typeface="+mn-lt"/>
              </a:rPr>
            </a:br>
            <a:r>
              <a:rPr lang="en-GB" sz="3600" b="1" dirty="0">
                <a:solidFill>
                  <a:schemeClr val="accent6">
                    <a:lumMod val="50000"/>
                  </a:schemeClr>
                </a:solidFill>
                <a:latin typeface="+mn-lt"/>
              </a:rPr>
              <a:t>OF THE KC PROCESS </a:t>
            </a: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674703" y="2601157"/>
            <a:ext cx="10679097" cy="3575805"/>
          </a:xfrm>
        </p:spPr>
        <p:txBody>
          <a:bodyPr>
            <a:noAutofit/>
          </a:bodyPr>
          <a:lstStyle/>
          <a:p>
            <a:r>
              <a:rPr lang="en-GB" sz="3200" dirty="0">
                <a:effectLst/>
                <a:ea typeface="Calibri" panose="020F0502020204030204" pitchFamily="34" charset="0"/>
                <a:cs typeface="Times New Roman" panose="02020603050405020304" pitchFamily="18" charset="0"/>
              </a:rPr>
              <a:t>The ‘twelve cases within the past three years’ criteria is a strict rule and I therefore cannot apply if I am unable to provide this</a:t>
            </a:r>
          </a:p>
          <a:p>
            <a:r>
              <a:rPr lang="en-GB" sz="3200" dirty="0">
                <a:effectLst/>
                <a:ea typeface="Calibri" panose="020F0502020204030204" pitchFamily="34" charset="0"/>
                <a:cs typeface="Times New Roman" panose="02020603050405020304" pitchFamily="18" charset="0"/>
              </a:rPr>
              <a:t>There are ‘quotas’ each year for the number of applicants who are awarded Silk</a:t>
            </a:r>
          </a:p>
          <a:p>
            <a:r>
              <a:rPr lang="en-GB" sz="3200" dirty="0">
                <a:effectLst/>
                <a:ea typeface="Calibri" panose="020F0502020204030204" pitchFamily="34" charset="0"/>
                <a:cs typeface="Times New Roman" panose="02020603050405020304" pitchFamily="18" charset="0"/>
              </a:rPr>
              <a:t>I was narrowly unsuccessful in a previous competition and therefore will get to the same stage in the next round</a:t>
            </a:r>
          </a:p>
          <a:p>
            <a:r>
              <a:rPr lang="en-GB" sz="3200" dirty="0">
                <a:effectLst/>
                <a:ea typeface="Calibri" panose="020F0502020204030204" pitchFamily="34" charset="0"/>
                <a:cs typeface="Times New Roman" panose="02020603050405020304" pitchFamily="18" charset="0"/>
              </a:rPr>
              <a:t>I need a coach to succeed in the KC Competition</a:t>
            </a:r>
            <a:endParaRPr lang="en-GB" sz="32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0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514350" indent="-285750">
              <a:lnSpc>
                <a:spcPct val="107000"/>
              </a:lnSpc>
              <a:spcAft>
                <a:spcPts val="800"/>
              </a:spcAft>
            </a:pPr>
            <a:r>
              <a:rPr lang="en-GB" sz="2600" dirty="0">
                <a:latin typeface="Calibri" panose="020F0502020204030204" pitchFamily="34" charset="0"/>
                <a:ea typeface="Calibri" panose="020F0502020204030204" pitchFamily="34" charset="0"/>
                <a:cs typeface="Calibri" panose="020F0502020204030204" pitchFamily="34" charset="0"/>
              </a:rPr>
              <a:t>Most </a:t>
            </a:r>
            <a:r>
              <a:rPr lang="en-GB" sz="26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2600" u="sng" dirty="0">
                <a:effectLst/>
                <a:latin typeface="Calibri" panose="020F0502020204030204" pitchFamily="34" charset="0"/>
                <a:ea typeface="Calibri" panose="020F0502020204030204" pitchFamily="34" charset="0"/>
                <a:cs typeface="Calibri" panose="020F0502020204030204" pitchFamily="34" charset="0"/>
              </a:rPr>
              <a:t>not </a:t>
            </a:r>
            <a:r>
              <a:rPr lang="en-GB" sz="2600" dirty="0">
                <a:effectLst/>
                <a:latin typeface="Calibri" panose="020F0502020204030204" pitchFamily="34" charset="0"/>
                <a:ea typeface="Calibri" panose="020F0502020204030204" pitchFamily="34" charset="0"/>
                <a:cs typeface="Calibri" panose="020F0502020204030204" pitchFamily="34" charset="0"/>
              </a:rPr>
              <a:t>succeed - in 2022, 66% of applicants overall were not successful</a:t>
            </a:r>
            <a:r>
              <a:rPr lang="en-GB" sz="2600" dirty="0">
                <a:latin typeface="Calibri" panose="020F0502020204030204" pitchFamily="34" charset="0"/>
                <a:ea typeface="Calibri" panose="020F0502020204030204" pitchFamily="34" charset="0"/>
                <a:cs typeface="Calibri" panose="020F0502020204030204" pitchFamily="34" charset="0"/>
              </a:rPr>
              <a:t>.</a:t>
            </a:r>
            <a:endParaRPr lang="en-GB" sz="2600" dirty="0">
              <a:effectLst/>
              <a:latin typeface="Calibri" panose="020F0502020204030204" pitchFamily="34" charset="0"/>
              <a:ea typeface="Calibri" panose="020F0502020204030204" pitchFamily="34" charset="0"/>
              <a:cs typeface="Calibri" panose="020F0502020204030204" pitchFamily="34" charset="0"/>
            </a:endParaRPr>
          </a:p>
          <a:p>
            <a:pPr marL="514350" indent="-285750">
              <a:lnSpc>
                <a:spcPct val="107000"/>
              </a:lnSpc>
              <a:spcAft>
                <a:spcPts val="800"/>
              </a:spcAft>
            </a:pPr>
            <a:r>
              <a:rPr lang="en-GB" sz="2600" dirty="0">
                <a:latin typeface="Calibri" panose="020F0502020204030204" pitchFamily="34" charset="0"/>
                <a:ea typeface="Calibri" panose="020F0502020204030204" pitchFamily="34" charset="0"/>
                <a:cs typeface="Calibri" panose="020F0502020204030204" pitchFamily="34" charset="0"/>
              </a:rPr>
              <a:t>F</a:t>
            </a:r>
            <a:r>
              <a:rPr lang="en-GB" sz="2600" dirty="0">
                <a:effectLst/>
                <a:latin typeface="Calibri" panose="020F0502020204030204" pitchFamily="34" charset="0"/>
                <a:ea typeface="Calibri" panose="020F0502020204030204" pitchFamily="34" charset="0"/>
                <a:cs typeface="Calibri" panose="020F0502020204030204" pitchFamily="34" charset="0"/>
              </a:rPr>
              <a:t>ro</a:t>
            </a:r>
            <a:r>
              <a:rPr lang="en-GB" sz="2600" dirty="0">
                <a:latin typeface="Calibri" panose="020F0502020204030204" pitchFamily="34" charset="0"/>
                <a:ea typeface="Calibri" panose="020F0502020204030204" pitchFamily="34" charset="0"/>
                <a:cs typeface="Calibri" panose="020F0502020204030204" pitchFamily="34" charset="0"/>
              </a:rPr>
              <a:t>m </a:t>
            </a:r>
            <a:r>
              <a:rPr lang="en-GB" sz="2600" dirty="0">
                <a:effectLst/>
                <a:latin typeface="Calibri" panose="020F0502020204030204" pitchFamily="34" charset="0"/>
                <a:ea typeface="Calibri" panose="020F0502020204030204" pitchFamily="34" charset="0"/>
                <a:cs typeface="Calibri" panose="020F0502020204030204" pitchFamily="34" charset="0"/>
              </a:rPr>
              <a:t>th</a:t>
            </a:r>
            <a:r>
              <a:rPr lang="en-GB" sz="2600" dirty="0">
                <a:latin typeface="Calibri" panose="020F0502020204030204" pitchFamily="34" charset="0"/>
                <a:ea typeface="Calibri" panose="020F0502020204030204" pitchFamily="34" charset="0"/>
                <a:cs typeface="Calibri" panose="020F0502020204030204" pitchFamily="34" charset="0"/>
              </a:rPr>
              <a:t>e 2021 competition, </a:t>
            </a:r>
            <a:r>
              <a:rPr lang="en-GB" sz="26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a:t>
            </a:r>
            <a:r>
              <a:rPr lang="en-GB" sz="2600" b="1" dirty="0">
                <a:effectLst/>
                <a:latin typeface="Calibri" panose="020F0502020204030204" pitchFamily="34" charset="0"/>
                <a:ea typeface="Calibri" panose="020F0502020204030204" pitchFamily="34" charset="0"/>
                <a:cs typeface="Calibri" panose="020F0502020204030204" pitchFamily="34" charset="0"/>
              </a:rPr>
              <a:t>80% </a:t>
            </a:r>
            <a:r>
              <a:rPr lang="en-GB" sz="2600" dirty="0">
                <a:effectLst/>
                <a:latin typeface="Calibri" panose="020F0502020204030204" pitchFamily="34" charset="0"/>
                <a:ea typeface="Calibri" panose="020F0502020204030204" pitchFamily="34" charset="0"/>
                <a:cs typeface="Calibri" panose="020F0502020204030204" pitchFamily="34" charset="0"/>
              </a:rPr>
              <a:t>of women were successful vs 27% of men.</a:t>
            </a:r>
          </a:p>
          <a:p>
            <a:pPr marL="514350" indent="-285750">
              <a:lnSpc>
                <a:spcPct val="107000"/>
              </a:lnSpc>
              <a:spcAft>
                <a:spcPts val="800"/>
              </a:spcAft>
            </a:pPr>
            <a:r>
              <a:rPr lang="en-GB" sz="2600" dirty="0">
                <a:effectLst/>
                <a:latin typeface="Calibri" panose="020F0502020204030204" pitchFamily="34" charset="0"/>
                <a:ea typeface="Calibri" panose="020F0502020204030204" pitchFamily="34" charset="0"/>
                <a:cs typeface="Calibri" panose="020F0502020204030204" pitchFamily="34" charset="0"/>
              </a:rPr>
              <a:t>Fewer women than men apply for silk</a:t>
            </a:r>
            <a:r>
              <a:rPr lang="en-GB" sz="2600" dirty="0">
                <a:latin typeface="Calibri" panose="020F0502020204030204" pitchFamily="34" charset="0"/>
                <a:ea typeface="Calibri" panose="020F0502020204030204" pitchFamily="34" charset="0"/>
                <a:cs typeface="Calibri" panose="020F0502020204030204" pitchFamily="34" charset="0"/>
              </a:rPr>
              <a:t> but </a:t>
            </a:r>
            <a:r>
              <a:rPr lang="en-GB" sz="2600" dirty="0">
                <a:effectLst/>
                <a:latin typeface="Calibri" panose="020F0502020204030204" pitchFamily="34" charset="0"/>
                <a:ea typeface="Calibri" panose="020F0502020204030204" pitchFamily="34" charset="0"/>
                <a:cs typeface="Calibri" panose="020F0502020204030204" pitchFamily="34" charset="0"/>
              </a:rPr>
              <a:t>are proportionately more likely to succeed - with a 47% success rate in the 2022 competition compared to 29% for men. In the 2021 round, 63% of women were successful against 28% of men. </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LIST OF CASES </a:t>
            </a:r>
          </a:p>
          <a:p>
            <a:pPr marL="457200" indent="-4572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If you cannot provide 12 cases you should explain why on your application form.</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087121"/>
            <a:ext cx="10840720" cy="5574936"/>
          </a:xfrm>
        </p:spPr>
        <p:txBody>
          <a:bodyPr>
            <a:normAutofit fontScale="85000" lnSpcReduction="10000"/>
          </a:bodyPr>
          <a:lstStyle/>
          <a:p>
            <a:r>
              <a:rPr lang="en-GB" sz="3800" b="1" dirty="0">
                <a:solidFill>
                  <a:srgbClr val="276F13"/>
                </a:solidFill>
              </a:rPr>
              <a:t>ASSESSMENTS </a:t>
            </a:r>
          </a:p>
          <a:p>
            <a:endParaRPr lang="en-GB" b="1" u="sng" dirty="0">
              <a:solidFill>
                <a:srgbClr val="276F13"/>
              </a:solidFill>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800" b="1" dirty="0"/>
              <a:t>DO </a:t>
            </a:r>
            <a:r>
              <a:rPr lang="en-GB" sz="2800" dirty="0"/>
              <a:t>approach potential assessors and let them know that you plan to list them.</a:t>
            </a:r>
          </a:p>
          <a:p>
            <a:pPr marL="342900" indent="-342900" algn="l">
              <a:buFont typeface="Arial" panose="020B0604020202020204" pitchFamily="34" charset="0"/>
              <a:buChar char="•"/>
            </a:pPr>
            <a:r>
              <a:rPr lang="en-GB" sz="2800" b="1" dirty="0"/>
              <a:t>DON’T </a:t>
            </a:r>
            <a:r>
              <a:rPr lang="en-GB" sz="2800" dirty="0"/>
              <a:t>draft something for them or ask if they’ve been approached.</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endParaRPr lang="en-GB" sz="4000" b="1" dirty="0">
              <a:solidFill>
                <a:srgbClr val="276F13"/>
              </a:solidFill>
            </a:endParaRPr>
          </a:p>
          <a:p>
            <a:pPr marL="342900" indent="-342900" algn="l">
              <a:buFont typeface="Arial" panose="020B0604020202020204" pitchFamily="34" charset="0"/>
              <a:buChar char="•"/>
            </a:pPr>
            <a:r>
              <a:rPr lang="en-GB" sz="4200" b="1" dirty="0"/>
              <a:t>Self Assessment – </a:t>
            </a:r>
            <a:r>
              <a:rPr lang="en-GB" sz="4200" dirty="0"/>
              <a:t>Your opportunity to describe the detail and highlights of your career and cases</a:t>
            </a:r>
          </a:p>
          <a:p>
            <a:pPr marL="342900" indent="-342900" algn="l">
              <a:buFont typeface="Arial" panose="020B0604020202020204" pitchFamily="34" charset="0"/>
              <a:buChar char="•"/>
            </a:pPr>
            <a:r>
              <a:rPr lang="en-GB" sz="4200" b="1" dirty="0"/>
              <a:t>Description of Practice </a:t>
            </a:r>
            <a:r>
              <a:rPr lang="en-GB" sz="4200" dirty="0"/>
              <a:t>– Helps the Panel to understand the context for the application</a:t>
            </a:r>
            <a:r>
              <a:rPr lang="en-GB" sz="4400" dirty="0"/>
              <a:t>. </a:t>
            </a: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p>
          <a:p>
            <a:pPr algn="l"/>
            <a:r>
              <a:rPr lang="en-GB" sz="2600" b="1" dirty="0"/>
              <a:t>The Selection Panel judges applications against four competencies:</a:t>
            </a:r>
          </a:p>
          <a:p>
            <a:pPr marL="342900" indent="-342900" algn="l">
              <a:buFont typeface="Arial" panose="020B0604020202020204" pitchFamily="34" charset="0"/>
              <a:buChar char="•"/>
            </a:pPr>
            <a:r>
              <a:rPr lang="en-GB" sz="2600" b="1" dirty="0"/>
              <a:t>Competency A: Understanding and Using the Law </a:t>
            </a:r>
            <a:r>
              <a:rPr lang="en-GB" sz="26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600" b="1" dirty="0"/>
              <a:t>Competency B: Written &amp; Oral Advocacy</a:t>
            </a:r>
            <a:r>
              <a:rPr lang="en-GB" sz="2600" dirty="0"/>
              <a:t> – requires evidence of developing or advancing a case to secure the best outcome in the dispute. </a:t>
            </a:r>
          </a:p>
          <a:p>
            <a:pPr marL="342900" indent="-342900" algn="l">
              <a:buFont typeface="Arial" panose="020B0604020202020204" pitchFamily="34" charset="0"/>
              <a:buChar char="•"/>
            </a:pPr>
            <a:r>
              <a:rPr lang="en-GB" sz="2600" b="1" dirty="0"/>
              <a:t>Competency C: Working with Others – </a:t>
            </a:r>
            <a:r>
              <a:rPr lang="en-GB" sz="26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600" b="1" dirty="0"/>
              <a:t>Competency D: Diversity Action and Understanding </a:t>
            </a:r>
            <a:r>
              <a:rPr lang="en-GB" sz="2600" dirty="0"/>
              <a:t>– requires both, a good understanding of diversity and inclusion issues as well as proactivity and impact. </a:t>
            </a:r>
            <a:endParaRPr lang="en-GB" sz="26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236345"/>
            <a:ext cx="10840720" cy="5445760"/>
          </a:xfrm>
        </p:spPr>
        <p:txBody>
          <a:bodyPr>
            <a:normAutofit lnSpcReduction="10000"/>
          </a:bodyPr>
          <a:lstStyle/>
          <a:p>
            <a:r>
              <a:rPr lang="en-GB" sz="3600" b="1" dirty="0">
                <a:solidFill>
                  <a:srgbClr val="276F13"/>
                </a:solidFill>
              </a:rPr>
              <a:t>PRO BONO</a:t>
            </a:r>
          </a:p>
          <a:p>
            <a:pPr marL="342900" lvl="0" indent="-342900" algn="l">
              <a:buFont typeface="Arial" panose="020B0604020202020204" pitchFamily="34" charset="0"/>
              <a:buChar char="•"/>
              <a:tabLst>
                <a:tab pos="457200" algn="l"/>
              </a:tabLst>
            </a:pPr>
            <a:r>
              <a:rPr lang="en-GB" dirty="0"/>
              <a:t>Many barristers do pro bono work through Advocate or other pro bono charities to help gather evidence for their KC application. </a:t>
            </a:r>
          </a:p>
          <a:p>
            <a:pPr marL="342900" lvl="0" indent="-342900" algn="l">
              <a:buFont typeface="Arial" panose="020B0604020202020204" pitchFamily="34" charset="0"/>
              <a:buChar char="•"/>
              <a:tabLst>
                <a:tab pos="457200" algn="l"/>
              </a:tabLst>
            </a:pPr>
            <a:r>
              <a:rPr lang="en-GB" dirty="0"/>
              <a:t>Pro bono case examples can be used to address the competencies.  For example:</a:t>
            </a:r>
          </a:p>
          <a:p>
            <a:pPr marL="342900" lvl="0" indent="-342900" algn="l">
              <a:buFont typeface="Arial" panose="020B0604020202020204" pitchFamily="34" charset="0"/>
              <a:buChar char="•"/>
              <a:tabLst>
                <a:tab pos="457200" algn="l"/>
              </a:tabLst>
            </a:pPr>
            <a:r>
              <a:rPr lang="en-GB" b="1" dirty="0"/>
              <a:t>Competency A: Understanding and Using the Law </a:t>
            </a:r>
            <a:r>
              <a:rPr lang="en-GB"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b="1" dirty="0"/>
              <a:t>Competency B: Written &amp; Oral Advocacy </a:t>
            </a:r>
            <a:r>
              <a:rPr lang="en-GB" dirty="0"/>
              <a:t>– pro bono cases provide advocacy opportunities for barristers with a desk based practice.</a:t>
            </a:r>
          </a:p>
          <a:p>
            <a:pPr marL="342900" lvl="0" indent="-342900" algn="l">
              <a:buFont typeface="Arial" panose="020B0604020202020204" pitchFamily="34" charset="0"/>
              <a:buChar char="•"/>
              <a:tabLst>
                <a:tab pos="457200" algn="l"/>
              </a:tabLst>
            </a:pPr>
            <a:r>
              <a:rPr lang="en-GB" b="1" dirty="0"/>
              <a:t>Competency D: Diversity Action and Understanding </a:t>
            </a:r>
            <a:r>
              <a:rPr lang="en-GB" dirty="0"/>
              <a:t>– pro bono applicants are very diverse, many are vulnerable, and all of them face an issue accessing justice. Taking their cases will develop your understanding and demonstrate your proactivity in addressing these issues. </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5C796686-0EC6-911A-0B52-28176E1A45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53293" y="5827331"/>
            <a:ext cx="1754128" cy="730486"/>
          </a:xfrm>
          <a:prstGeom prst="rect">
            <a:avLst/>
          </a:prstGeom>
        </p:spPr>
      </p:pic>
    </p:spTree>
    <p:extLst>
      <p:ext uri="{BB962C8B-B14F-4D97-AF65-F5344CB8AC3E}">
        <p14:creationId xmlns:p14="http://schemas.microsoft.com/office/powerpoint/2010/main" val="338774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200" b="1" dirty="0">
                <a:solidFill>
                  <a:srgbClr val="276F13"/>
                </a:solidFill>
              </a:rPr>
              <a:t>COMPETENCY BASED PROCESSES </a:t>
            </a:r>
          </a:p>
          <a:p>
            <a:pPr algn="l"/>
            <a:endParaRPr lang="en-GB" sz="2800" dirty="0"/>
          </a:p>
          <a:p>
            <a:pPr algn="l"/>
            <a:r>
              <a:rPr lang="en-GB" sz="4200" dirty="0"/>
              <a:t>The interview, like the application, is competency based. </a:t>
            </a:r>
          </a:p>
          <a:p>
            <a:pPr algn="l"/>
            <a:r>
              <a:rPr lang="en-GB" sz="4200" dirty="0"/>
              <a:t>The Panel is looking for evidence, not assertions or comparisons (from both applicants and assessors!)</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8387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7179</TotalTime>
  <Words>1126</Words>
  <Application>Microsoft Office PowerPoint</Application>
  <PresentationFormat>Widescreen</PresentationFormat>
  <Paragraphs>112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APPLYING FOR SILK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MYTHBUSTING: SOME COMMON MISCONCEPTIONS  OF THE KC PROCESS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52</cp:revision>
  <dcterms:created xsi:type="dcterms:W3CDTF">2023-01-24T11:54:11Z</dcterms:created>
  <dcterms:modified xsi:type="dcterms:W3CDTF">2023-11-16T10:51:47Z</dcterms:modified>
</cp:coreProperties>
</file>