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56" r:id="rId3"/>
    <p:sldId id="257" r:id="rId4"/>
    <p:sldId id="258" r:id="rId5"/>
    <p:sldId id="259" r:id="rId6"/>
    <p:sldId id="263" r:id="rId7"/>
    <p:sldId id="262" r:id="rId8"/>
    <p:sldId id="270" r:id="rId9"/>
    <p:sldId id="261" r:id="rId10"/>
    <p:sldId id="260" r:id="rId11"/>
    <p:sldId id="264" r:id="rId12"/>
    <p:sldId id="269" r:id="rId13"/>
    <p:sldId id="266"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945" autoAdjust="0"/>
  </p:normalViewPr>
  <p:slideViewPr>
    <p:cSldViewPr snapToGrid="0">
      <p:cViewPr varScale="1">
        <p:scale>
          <a:sx n="76" d="100"/>
          <a:sy n="76" d="100"/>
        </p:scale>
        <p:origin x="946" y="62"/>
      </p:cViewPr>
      <p:guideLst/>
    </p:cSldViewPr>
  </p:slideViewPr>
  <p:outlineViewPr>
    <p:cViewPr>
      <p:scale>
        <a:sx n="33" d="100"/>
        <a:sy n="33" d="100"/>
      </p:scale>
      <p:origin x="0" y="-547"/>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2ED55-8F7C-4EA6-9C11-FB0573A4F055}" type="datetimeFigureOut">
              <a:rPr lang="en-GB" smtClean="0"/>
              <a:t>23/11/2023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3100C-7DA2-41E7-8ADB-234335B27EE1}" type="slidenum">
              <a:rPr lang="en-GB" smtClean="0"/>
              <a:t>‹#›</a:t>
            </a:fld>
            <a:endParaRPr lang="en-GB"/>
          </a:p>
        </p:txBody>
      </p:sp>
    </p:spTree>
    <p:extLst>
      <p:ext uri="{BB962C8B-B14F-4D97-AF65-F5344CB8AC3E}">
        <p14:creationId xmlns:p14="http://schemas.microsoft.com/office/powerpoint/2010/main" val="36966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a:t>
            </a:fld>
            <a:endParaRPr lang="en-GB"/>
          </a:p>
        </p:txBody>
      </p:sp>
    </p:spTree>
    <p:extLst>
      <p:ext uri="{BB962C8B-B14F-4D97-AF65-F5344CB8AC3E}">
        <p14:creationId xmlns:p14="http://schemas.microsoft.com/office/powerpoint/2010/main" val="203124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63100C-7DA2-41E7-8ADB-234335B27EE1}" type="slidenum">
              <a:rPr lang="en-GB" smtClean="0"/>
              <a:t>10</a:t>
            </a:fld>
            <a:endParaRPr lang="en-GB"/>
          </a:p>
        </p:txBody>
      </p:sp>
    </p:spTree>
    <p:extLst>
      <p:ext uri="{BB962C8B-B14F-4D97-AF65-F5344CB8AC3E}">
        <p14:creationId xmlns:p14="http://schemas.microsoft.com/office/powerpoint/2010/main" val="326562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11</a:t>
            </a:fld>
            <a:endParaRPr lang="en-GB"/>
          </a:p>
        </p:txBody>
      </p:sp>
    </p:spTree>
    <p:extLst>
      <p:ext uri="{BB962C8B-B14F-4D97-AF65-F5344CB8AC3E}">
        <p14:creationId xmlns:p14="http://schemas.microsoft.com/office/powerpoint/2010/main" val="729434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6425" y="914400"/>
            <a:ext cx="5435600" cy="3059113"/>
          </a:xfrm>
        </p:spPr>
      </p:sp>
      <p:sp>
        <p:nvSpPr>
          <p:cNvPr id="3" name="Notes Placeholder 2"/>
          <p:cNvSpPr>
            <a:spLocks noGrp="1"/>
          </p:cNvSpPr>
          <p:nvPr>
            <p:ph type="body" idx="1"/>
          </p:nvPr>
        </p:nvSpPr>
        <p:spPr>
          <a:xfrm>
            <a:off x="211015" y="5006364"/>
            <a:ext cx="6471139" cy="3059113"/>
          </a:xfrm>
        </p:spPr>
        <p:txBody>
          <a:bodyPr/>
          <a:lstStyle/>
          <a:p>
            <a:pPr>
              <a:lnSpc>
                <a:spcPct val="107000"/>
              </a:lnSpc>
              <a:spcAft>
                <a:spcPts val="800"/>
              </a:spcAft>
            </a:pPr>
            <a:endParaRPr lang="en-GB" dirty="0">
              <a:highlight>
                <a:srgbClr val="FFFF00"/>
              </a:highlight>
            </a:endParaRPr>
          </a:p>
        </p:txBody>
      </p:sp>
      <p:sp>
        <p:nvSpPr>
          <p:cNvPr id="4" name="Slide Number Placeholder 3"/>
          <p:cNvSpPr>
            <a:spLocks noGrp="1"/>
          </p:cNvSpPr>
          <p:nvPr>
            <p:ph type="sldNum" sz="quarter" idx="5"/>
          </p:nvPr>
        </p:nvSpPr>
        <p:spPr>
          <a:xfrm flipV="1">
            <a:off x="3868615" y="9144000"/>
            <a:ext cx="2987798" cy="45719"/>
          </a:xfrm>
        </p:spPr>
        <p:txBody>
          <a:bodyPr/>
          <a:lstStyle/>
          <a:p>
            <a:fld id="{B163100C-7DA2-41E7-8ADB-234335B27EE1}" type="slidenum">
              <a:rPr lang="en-GB" smtClean="0"/>
              <a:t>12</a:t>
            </a:fld>
            <a:endParaRPr lang="en-GB" dirty="0"/>
          </a:p>
        </p:txBody>
      </p:sp>
    </p:spTree>
    <p:extLst>
      <p:ext uri="{BB962C8B-B14F-4D97-AF65-F5344CB8AC3E}">
        <p14:creationId xmlns:p14="http://schemas.microsoft.com/office/powerpoint/2010/main" val="2155371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1025" y="650875"/>
            <a:ext cx="5486400" cy="3086100"/>
          </a:xfrm>
        </p:spPr>
      </p:sp>
      <p:sp>
        <p:nvSpPr>
          <p:cNvPr id="3" name="Notes Placeholder 2"/>
          <p:cNvSpPr>
            <a:spLocks noGrp="1"/>
          </p:cNvSpPr>
          <p:nvPr>
            <p:ph type="body" idx="1"/>
          </p:nvPr>
        </p:nvSpPr>
        <p:spPr>
          <a:xfrm>
            <a:off x="211015" y="4747846"/>
            <a:ext cx="6447693" cy="2741613"/>
          </a:xfrm>
        </p:spPr>
        <p:txBody>
          <a:bodyPr/>
          <a:lstStyle/>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13</a:t>
            </a:fld>
            <a:endParaRPr lang="en-GB" dirty="0"/>
          </a:p>
        </p:txBody>
      </p:sp>
    </p:spTree>
    <p:extLst>
      <p:ext uri="{BB962C8B-B14F-4D97-AF65-F5344CB8AC3E}">
        <p14:creationId xmlns:p14="http://schemas.microsoft.com/office/powerpoint/2010/main" val="105922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14</a:t>
            </a:fld>
            <a:endParaRPr lang="en-GB"/>
          </a:p>
        </p:txBody>
      </p:sp>
    </p:spTree>
    <p:extLst>
      <p:ext uri="{BB962C8B-B14F-4D97-AF65-F5344CB8AC3E}">
        <p14:creationId xmlns:p14="http://schemas.microsoft.com/office/powerpoint/2010/main" val="95768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p>
        </p:txBody>
      </p:sp>
      <p:sp>
        <p:nvSpPr>
          <p:cNvPr id="4" name="Slide Number Placeholder 3"/>
          <p:cNvSpPr>
            <a:spLocks noGrp="1"/>
          </p:cNvSpPr>
          <p:nvPr>
            <p:ph type="sldNum" sz="quarter" idx="5"/>
          </p:nvPr>
        </p:nvSpPr>
        <p:spPr/>
        <p:txBody>
          <a:bodyPr/>
          <a:lstStyle/>
          <a:p>
            <a:fld id="{B163100C-7DA2-41E7-8ADB-234335B27EE1}" type="slidenum">
              <a:rPr lang="en-GB" smtClean="0"/>
              <a:t>2</a:t>
            </a:fld>
            <a:endParaRPr lang="en-GB"/>
          </a:p>
        </p:txBody>
      </p:sp>
    </p:spTree>
    <p:extLst>
      <p:ext uri="{BB962C8B-B14F-4D97-AF65-F5344CB8AC3E}">
        <p14:creationId xmlns:p14="http://schemas.microsoft.com/office/powerpoint/2010/main" val="203330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3</a:t>
            </a:fld>
            <a:endParaRPr lang="en-GB"/>
          </a:p>
        </p:txBody>
      </p:sp>
    </p:spTree>
    <p:extLst>
      <p:ext uri="{BB962C8B-B14F-4D97-AF65-F5344CB8AC3E}">
        <p14:creationId xmlns:p14="http://schemas.microsoft.com/office/powerpoint/2010/main" val="164015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9588" y="879475"/>
            <a:ext cx="5486400" cy="3086100"/>
          </a:xfrm>
        </p:spPr>
      </p:sp>
      <p:sp>
        <p:nvSpPr>
          <p:cNvPr id="3" name="Notes Placeholder 2"/>
          <p:cNvSpPr>
            <a:spLocks noGrp="1"/>
          </p:cNvSpPr>
          <p:nvPr>
            <p:ph type="body" idx="1"/>
          </p:nvPr>
        </p:nvSpPr>
        <p:spPr>
          <a:xfrm>
            <a:off x="685800" y="4419600"/>
            <a:ext cx="5486400" cy="586153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p>
        </p:txBody>
      </p:sp>
      <p:sp>
        <p:nvSpPr>
          <p:cNvPr id="4" name="Slide Number Placeholder 3"/>
          <p:cNvSpPr>
            <a:spLocks noGrp="1"/>
          </p:cNvSpPr>
          <p:nvPr>
            <p:ph type="sldNum" sz="quarter" idx="5"/>
          </p:nvPr>
        </p:nvSpPr>
        <p:spPr/>
        <p:txBody>
          <a:bodyPr/>
          <a:lstStyle/>
          <a:p>
            <a:fld id="{B163100C-7DA2-41E7-8ADB-234335B27EE1}" type="slidenum">
              <a:rPr lang="en-GB" smtClean="0"/>
              <a:t>4</a:t>
            </a:fld>
            <a:endParaRPr lang="en-GB" dirty="0"/>
          </a:p>
        </p:txBody>
      </p:sp>
    </p:spTree>
    <p:extLst>
      <p:ext uri="{BB962C8B-B14F-4D97-AF65-F5344CB8AC3E}">
        <p14:creationId xmlns:p14="http://schemas.microsoft.com/office/powerpoint/2010/main" val="262179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3250" y="646113"/>
            <a:ext cx="5486400" cy="3086100"/>
          </a:xfrm>
        </p:spPr>
      </p:sp>
      <p:sp>
        <p:nvSpPr>
          <p:cNvPr id="3" name="Notes Placeholder 2"/>
          <p:cNvSpPr>
            <a:spLocks noGrp="1"/>
          </p:cNvSpPr>
          <p:nvPr>
            <p:ph type="body" idx="1"/>
          </p:nvPr>
        </p:nvSpPr>
        <p:spPr>
          <a:xfrm>
            <a:off x="685800" y="3938955"/>
            <a:ext cx="5486400" cy="2708030"/>
          </a:xfrm>
        </p:spPr>
        <p:txBody>
          <a:bodyPr/>
          <a:lstStyle/>
          <a:p>
            <a:endParaRPr lang="en-GB" sz="1400" b="1" dirty="0"/>
          </a:p>
        </p:txBody>
      </p:sp>
      <p:sp>
        <p:nvSpPr>
          <p:cNvPr id="4" name="Slide Number Placeholder 3"/>
          <p:cNvSpPr>
            <a:spLocks noGrp="1"/>
          </p:cNvSpPr>
          <p:nvPr>
            <p:ph type="sldNum" sz="quarter" idx="5"/>
          </p:nvPr>
        </p:nvSpPr>
        <p:spPr/>
        <p:txBody>
          <a:bodyPr/>
          <a:lstStyle/>
          <a:p>
            <a:fld id="{B163100C-7DA2-41E7-8ADB-234335B27EE1}" type="slidenum">
              <a:rPr lang="en-GB" smtClean="0"/>
              <a:t>5</a:t>
            </a:fld>
            <a:endParaRPr lang="en-GB"/>
          </a:p>
        </p:txBody>
      </p:sp>
    </p:spTree>
    <p:extLst>
      <p:ext uri="{BB962C8B-B14F-4D97-AF65-F5344CB8AC3E}">
        <p14:creationId xmlns:p14="http://schemas.microsoft.com/office/powerpoint/2010/main" val="55268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2138" y="630238"/>
            <a:ext cx="5486400" cy="3086100"/>
          </a:xfrm>
        </p:spPr>
      </p:sp>
      <p:sp>
        <p:nvSpPr>
          <p:cNvPr id="3" name="Notes Placeholder 2"/>
          <p:cNvSpPr>
            <a:spLocks noGrp="1"/>
          </p:cNvSpPr>
          <p:nvPr>
            <p:ph type="body" idx="1"/>
          </p:nvPr>
        </p:nvSpPr>
        <p:spPr/>
        <p:txBody>
          <a:bodyPr/>
          <a:lstStyle/>
          <a:p>
            <a:endParaRPr lang="en-GB" sz="1800" dirty="0"/>
          </a:p>
          <a:p>
            <a:endParaRPr lang="en-GB" sz="1800" dirty="0"/>
          </a:p>
          <a:p>
            <a:endParaRPr lang="en-GB" sz="1400" dirty="0"/>
          </a:p>
          <a:p>
            <a:endParaRPr lang="en-GB" sz="1400" dirty="0"/>
          </a:p>
          <a:p>
            <a:endParaRPr lang="en-GB" sz="1400" dirty="0"/>
          </a:p>
          <a:p>
            <a:endParaRPr lang="en-GB" sz="1400" dirty="0"/>
          </a:p>
          <a:p>
            <a:endParaRPr lang="en-GB" sz="14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6</a:t>
            </a:fld>
            <a:endParaRPr lang="en-GB"/>
          </a:p>
        </p:txBody>
      </p:sp>
    </p:spTree>
    <p:extLst>
      <p:ext uri="{BB962C8B-B14F-4D97-AF65-F5344CB8AC3E}">
        <p14:creationId xmlns:p14="http://schemas.microsoft.com/office/powerpoint/2010/main" val="1213200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0" y="750888"/>
            <a:ext cx="4845050" cy="2725737"/>
          </a:xfrm>
        </p:spPr>
      </p:sp>
      <p:sp>
        <p:nvSpPr>
          <p:cNvPr id="3" name="Notes Placeholder 2"/>
          <p:cNvSpPr>
            <a:spLocks noGrp="1"/>
          </p:cNvSpPr>
          <p:nvPr>
            <p:ph type="body" idx="1"/>
          </p:nvPr>
        </p:nvSpPr>
        <p:spPr>
          <a:xfrm>
            <a:off x="392722" y="3974122"/>
            <a:ext cx="6359769" cy="5169877"/>
          </a:xfrm>
        </p:spPr>
        <p:txBody>
          <a:bodyPr/>
          <a:lstStyle/>
          <a:p>
            <a:endParaRPr lang="en-GB" sz="1400" b="1" dirty="0"/>
          </a:p>
          <a:p>
            <a:r>
              <a:rPr lang="en-GB" sz="1400" dirty="0"/>
              <a:t>.</a:t>
            </a:r>
          </a:p>
          <a:p>
            <a:endParaRPr lang="en-GB" sz="1400" dirty="0">
              <a:highlight>
                <a:srgbClr val="FFFF00"/>
              </a:highlight>
            </a:endParaRPr>
          </a:p>
          <a:p>
            <a:endParaRPr lang="en-GB" sz="1400" dirty="0"/>
          </a:p>
          <a:p>
            <a:endParaRPr lang="en-GB" sz="14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7</a:t>
            </a:fld>
            <a:endParaRPr lang="en-GB" dirty="0"/>
          </a:p>
        </p:txBody>
      </p:sp>
    </p:spTree>
    <p:extLst>
      <p:ext uri="{BB962C8B-B14F-4D97-AF65-F5344CB8AC3E}">
        <p14:creationId xmlns:p14="http://schemas.microsoft.com/office/powerpoint/2010/main" val="4037212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8</a:t>
            </a:fld>
            <a:endParaRPr lang="en-GB"/>
          </a:p>
        </p:txBody>
      </p:sp>
    </p:spTree>
    <p:extLst>
      <p:ext uri="{BB962C8B-B14F-4D97-AF65-F5344CB8AC3E}">
        <p14:creationId xmlns:p14="http://schemas.microsoft.com/office/powerpoint/2010/main" val="3660076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98475"/>
            <a:ext cx="5486400" cy="3086100"/>
          </a:xfrm>
        </p:spPr>
      </p:sp>
      <p:sp>
        <p:nvSpPr>
          <p:cNvPr id="3" name="Notes Placeholder 2"/>
          <p:cNvSpPr>
            <a:spLocks noGrp="1"/>
          </p:cNvSpPr>
          <p:nvPr>
            <p:ph type="body" idx="1"/>
          </p:nvPr>
        </p:nvSpPr>
        <p:spPr>
          <a:xfrm>
            <a:off x="685800" y="3880339"/>
            <a:ext cx="5486400" cy="5017476"/>
          </a:xfrm>
        </p:spPr>
        <p:txBody>
          <a:bodyPr/>
          <a:lstStyle/>
          <a:p>
            <a:endParaRPr lang="en-GB" sz="1800" dirty="0"/>
          </a:p>
          <a:p>
            <a:endParaRPr lang="en-GB" sz="1800" dirty="0"/>
          </a:p>
          <a:p>
            <a:endParaRPr lang="en-GB" sz="1800" dirty="0"/>
          </a:p>
          <a:p>
            <a:endParaRPr lang="en-GB"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9</a:t>
            </a:fld>
            <a:endParaRPr lang="en-GB" dirty="0"/>
          </a:p>
        </p:txBody>
      </p:sp>
    </p:spTree>
    <p:extLst>
      <p:ext uri="{BB962C8B-B14F-4D97-AF65-F5344CB8AC3E}">
        <p14:creationId xmlns:p14="http://schemas.microsoft.com/office/powerpoint/2010/main" val="34313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3230-070A-D68C-E76B-70CC345347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6C2C88A-FBBF-CD3B-B21B-A28BF7196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A3DF63D-B4E6-0ED7-0FD2-8E7E25589792}"/>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5" name="Footer Placeholder 4">
            <a:extLst>
              <a:ext uri="{FF2B5EF4-FFF2-40B4-BE49-F238E27FC236}">
                <a16:creationId xmlns:a16="http://schemas.microsoft.com/office/drawing/2014/main" id="{7181B28E-CDC6-77C9-F494-CFB46AD2E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07D45-796E-51F2-C58E-FA5AC44C380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364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ADDB-C8F8-F19A-DAF4-8DBC8975DE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BDD59EF-3BF9-8A65-D07A-8B8D5FF3C3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746BC0-D609-AE66-891A-909ECB47F1A3}"/>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5" name="Footer Placeholder 4">
            <a:extLst>
              <a:ext uri="{FF2B5EF4-FFF2-40B4-BE49-F238E27FC236}">
                <a16:creationId xmlns:a16="http://schemas.microsoft.com/office/drawing/2014/main" id="{8C0ADE3F-8465-AB94-90ED-FFE71C5F1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0F932-39F2-39EB-4D00-F7E19E16EC24}"/>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5088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30DC48-6263-8CAF-7C60-EC9BAC4CEF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C10E7D4-F73E-C53C-4CB3-1EFBAC5796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2D2A39-0851-8AA3-D3E1-32140A456312}"/>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5" name="Footer Placeholder 4">
            <a:extLst>
              <a:ext uri="{FF2B5EF4-FFF2-40B4-BE49-F238E27FC236}">
                <a16:creationId xmlns:a16="http://schemas.microsoft.com/office/drawing/2014/main" id="{03F64764-4DEC-A14A-5EAB-4FC879836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6B3A2-03A6-09CE-3111-A34C9CF3E3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65660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624-6CB2-C24F-A7B0-3991E2CFFE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4A190AC-AB3E-2182-4EF2-7A359D870E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72D9BD-3D34-B062-EA84-0A59CD544B76}"/>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5" name="Footer Placeholder 4">
            <a:extLst>
              <a:ext uri="{FF2B5EF4-FFF2-40B4-BE49-F238E27FC236}">
                <a16:creationId xmlns:a16="http://schemas.microsoft.com/office/drawing/2014/main" id="{13DFB79E-7B1D-371E-1C36-6AEAA1BF7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C085E-CC13-CDED-AD22-EB45B0D0DA46}"/>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0466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857-D9CA-539A-F394-1F481791CE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0592442-BB91-1027-E97A-B8296145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5045C6-02CD-EF2E-2309-C1A7FA65049B}"/>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5" name="Footer Placeholder 4">
            <a:extLst>
              <a:ext uri="{FF2B5EF4-FFF2-40B4-BE49-F238E27FC236}">
                <a16:creationId xmlns:a16="http://schemas.microsoft.com/office/drawing/2014/main" id="{C2462EE5-4FBB-FEBC-76BF-4285FDD149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C0838-813D-8856-D5B4-DECFDAB41FE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3367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B29-3EF4-64DB-4CDD-72206510BD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D67825-4B0B-3619-A0F7-BCB1D0C24B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6799C54-2381-D673-2B39-D7E9BA2BA4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7F8C824-059E-CDB1-6F30-F9BDC9A6A0EA}"/>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6" name="Footer Placeholder 5">
            <a:extLst>
              <a:ext uri="{FF2B5EF4-FFF2-40B4-BE49-F238E27FC236}">
                <a16:creationId xmlns:a16="http://schemas.microsoft.com/office/drawing/2014/main" id="{E6639BA3-55C6-EAC4-C11F-CC4D3596C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E312A-DBE8-A1F2-6552-EC61D411A54B}"/>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319473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0C2-B4B6-E293-05F5-D1986C61FF6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7F9545-D80F-53BD-0A3D-F58AF6401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6350C3-DC86-A364-5B55-389B63316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6D488E-4CB7-73ED-FD6A-99ABEA9BD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0A0AC-AF6F-08FE-0709-EC12413295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D6521E3-26D9-2D6E-13FF-12E7E9530BEC}"/>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8" name="Footer Placeholder 7">
            <a:extLst>
              <a:ext uri="{FF2B5EF4-FFF2-40B4-BE49-F238E27FC236}">
                <a16:creationId xmlns:a16="http://schemas.microsoft.com/office/drawing/2014/main" id="{D7CC7FB5-9CD5-CC2F-F7AF-CEBD017A6A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A3DD2A-5703-EADA-49B3-A7BDB92C7059}"/>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18028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8E94-8D45-6771-76BA-E5E2DC9304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C080A-DB9C-CD0D-E0A7-858092083BB5}"/>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4" name="Footer Placeholder 3">
            <a:extLst>
              <a:ext uri="{FF2B5EF4-FFF2-40B4-BE49-F238E27FC236}">
                <a16:creationId xmlns:a16="http://schemas.microsoft.com/office/drawing/2014/main" id="{ACE4218A-DC64-5ACB-1BA0-E7D3314D7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E16DD4-DBB8-9091-3D33-CA743223BDA2}"/>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711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F67F9-30E0-A8B8-2B3F-FDBCFA27BEB2}"/>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3" name="Footer Placeholder 2">
            <a:extLst>
              <a:ext uri="{FF2B5EF4-FFF2-40B4-BE49-F238E27FC236}">
                <a16:creationId xmlns:a16="http://schemas.microsoft.com/office/drawing/2014/main" id="{FCBEE4C2-8B13-E6FB-285A-FC259BB83C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97AAD-57F6-1C66-456D-1E2CAC2EE90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0066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845-7BE2-22D0-533C-2218A8F0F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F3A706-9955-6703-5F88-0D428296F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311D1B-6A1D-81C7-E126-1C0B1A87D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7CD96F-E492-CA4C-3144-19EC78E673B4}"/>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6" name="Footer Placeholder 5">
            <a:extLst>
              <a:ext uri="{FF2B5EF4-FFF2-40B4-BE49-F238E27FC236}">
                <a16:creationId xmlns:a16="http://schemas.microsoft.com/office/drawing/2014/main" id="{C2BE248E-E8B2-5042-2DB3-FD2DA2A5C0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8E6265-9574-502C-B640-A7AFFF9033C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8961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9824-B1BB-7904-8B57-DA262B46D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924D62-3278-A65E-9446-3B0BD4F1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AA7FF5-7275-9BE4-821B-3973CBDE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9BC86A-1704-CC7B-0B77-4C33ACA2E1B7}"/>
              </a:ext>
            </a:extLst>
          </p:cNvPr>
          <p:cNvSpPr>
            <a:spLocks noGrp="1"/>
          </p:cNvSpPr>
          <p:nvPr>
            <p:ph type="dt" sz="half" idx="10"/>
          </p:nvPr>
        </p:nvSpPr>
        <p:spPr/>
        <p:txBody>
          <a:bodyPr/>
          <a:lstStyle/>
          <a:p>
            <a:fld id="{ADDB32DC-86F3-4FCF-998B-2E418824BCD1}" type="datetimeFigureOut">
              <a:rPr lang="en-GB" smtClean="0"/>
              <a:t>23/11/2023</a:t>
            </a:fld>
            <a:endParaRPr lang="en-GB"/>
          </a:p>
        </p:txBody>
      </p:sp>
      <p:sp>
        <p:nvSpPr>
          <p:cNvPr id="6" name="Footer Placeholder 5">
            <a:extLst>
              <a:ext uri="{FF2B5EF4-FFF2-40B4-BE49-F238E27FC236}">
                <a16:creationId xmlns:a16="http://schemas.microsoft.com/office/drawing/2014/main" id="{CEE315DE-3C54-F133-7C87-B7809B671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29B7-2A7E-0A16-BA55-6EDA04867A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1452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90474-912D-017D-C5A5-BCB11F65A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B73E15D-7361-EE4F-60BC-3DD48AAE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9790F7-D6C9-4FEA-DF26-3D65A979A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B32DC-86F3-4FCF-998B-2E418824BCD1}" type="datetimeFigureOut">
              <a:rPr lang="en-GB" smtClean="0"/>
              <a:t>23/11/2023</a:t>
            </a:fld>
            <a:endParaRPr lang="en-GB"/>
          </a:p>
        </p:txBody>
      </p:sp>
      <p:sp>
        <p:nvSpPr>
          <p:cNvPr id="5" name="Footer Placeholder 4">
            <a:extLst>
              <a:ext uri="{FF2B5EF4-FFF2-40B4-BE49-F238E27FC236}">
                <a16:creationId xmlns:a16="http://schemas.microsoft.com/office/drawing/2014/main" id="{F5968597-0A5B-7795-0292-2CD40A6AD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A28C07-DC49-9102-41DC-97552A3F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B547-5D7B-49AA-A844-CF62CFB4DFF1}" type="slidenum">
              <a:rPr lang="en-GB" smtClean="0"/>
              <a:t>‹#›</a:t>
            </a:fld>
            <a:endParaRPr lang="en-GB"/>
          </a:p>
        </p:txBody>
      </p:sp>
    </p:spTree>
    <p:extLst>
      <p:ext uri="{BB962C8B-B14F-4D97-AF65-F5344CB8AC3E}">
        <p14:creationId xmlns:p14="http://schemas.microsoft.com/office/powerpoint/2010/main" val="94189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kcappointment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1" y="0"/>
            <a:ext cx="12191999" cy="69986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05D6E-69FB-C394-7AE3-804AF84316F0}"/>
              </a:ext>
            </a:extLst>
          </p:cNvPr>
          <p:cNvSpPr>
            <a:spLocks noGrp="1"/>
          </p:cNvSpPr>
          <p:nvPr>
            <p:ph type="ctrTitle"/>
          </p:nvPr>
        </p:nvSpPr>
        <p:spPr>
          <a:xfrm>
            <a:off x="1097280" y="325550"/>
            <a:ext cx="10058400" cy="846025"/>
          </a:xfrm>
          <a:effectLst>
            <a:outerShdw blurRad="50800" dist="38100" dir="2700000" algn="tl" rotWithShape="0">
              <a:prstClr val="black">
                <a:alpha val="40000"/>
              </a:prstClr>
            </a:outerShdw>
          </a:effectLst>
        </p:spPr>
        <p:txBody>
          <a:bodyPr>
            <a:noAutofit/>
          </a:bodyPr>
          <a:lstStyle/>
          <a:p>
            <a:r>
              <a:rPr lang="en-GB" sz="6200" b="1" dirty="0"/>
              <a:t>APPLYING FOR SILK</a:t>
            </a:r>
          </a:p>
        </p:txBody>
      </p:sp>
      <p:sp>
        <p:nvSpPr>
          <p:cNvPr id="3" name="Subtitle 2">
            <a:extLst>
              <a:ext uri="{FF2B5EF4-FFF2-40B4-BE49-F238E27FC236}">
                <a16:creationId xmlns:a16="http://schemas.microsoft.com/office/drawing/2014/main" id="{795A211C-EF78-BDC5-1858-DC15FA69440C}"/>
              </a:ext>
            </a:extLst>
          </p:cNvPr>
          <p:cNvSpPr>
            <a:spLocks noGrp="1"/>
          </p:cNvSpPr>
          <p:nvPr>
            <p:ph type="subTitle" idx="1"/>
          </p:nvPr>
        </p:nvSpPr>
        <p:spPr>
          <a:xfrm rot="10800000" flipV="1">
            <a:off x="1097280" y="5747656"/>
            <a:ext cx="10058400" cy="934498"/>
          </a:xfrm>
          <a:effectLst>
            <a:outerShdw blurRad="50800" dist="38100" dir="2700000" algn="tl" rotWithShape="0">
              <a:prstClr val="black">
                <a:alpha val="40000"/>
              </a:prstClr>
            </a:outerShdw>
          </a:effectLst>
        </p:spPr>
        <p:txBody>
          <a:bodyPr>
            <a:noAutofit/>
          </a:bodyPr>
          <a:lstStyle/>
          <a:p>
            <a:r>
              <a:rPr lang="en-GB" sz="4000" b="1" dirty="0"/>
              <a:t>22 NOVEMBER 2023</a:t>
            </a:r>
          </a:p>
          <a:p>
            <a:endParaRPr lang="en-GB" sz="3600" b="1" dirty="0"/>
          </a:p>
        </p:txBody>
      </p:sp>
    </p:spTree>
    <p:extLst>
      <p:ext uri="{BB962C8B-B14F-4D97-AF65-F5344CB8AC3E}">
        <p14:creationId xmlns:p14="http://schemas.microsoft.com/office/powerpoint/2010/main" val="19780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3600" b="1" dirty="0">
                <a:solidFill>
                  <a:srgbClr val="276F13"/>
                </a:solidFill>
              </a:rPr>
              <a:t>THE “STAR” APPROACH </a:t>
            </a:r>
          </a:p>
          <a:p>
            <a:pPr algn="l"/>
            <a:r>
              <a:rPr lang="en-GB" dirty="0"/>
              <a:t>The STAR approach can help you prepare for a competency based interview:</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Situation: </a:t>
            </a:r>
            <a:r>
              <a:rPr lang="en-GB" sz="1900" dirty="0">
                <a:effectLst/>
                <a:ea typeface="Calibri" panose="020F0502020204030204" pitchFamily="34" charset="0"/>
                <a:cs typeface="Times New Roman" panose="02020603050405020304" pitchFamily="18" charset="0"/>
              </a:rPr>
              <a:t>this is the background and context of the situation – the who, what, where and when. It is important to focus on a specific example. </a:t>
            </a:r>
            <a:r>
              <a:rPr lang="en-GB" sz="1900" dirty="0">
                <a:ea typeface="Calibri" panose="020F0502020204030204" pitchFamily="34" charset="0"/>
                <a:cs typeface="Times New Roman" panose="02020603050405020304" pitchFamily="18" charset="0"/>
              </a:rPr>
              <a:t>Applicants</a:t>
            </a:r>
            <a:r>
              <a:rPr lang="en-GB" sz="1900" dirty="0">
                <a:effectLst/>
                <a:ea typeface="Calibri" panose="020F0502020204030204" pitchFamily="34" charset="0"/>
                <a:cs typeface="Times New Roman" panose="02020603050405020304" pitchFamily="18" charset="0"/>
              </a:rPr>
              <a:t> do not need to go into full detail of the case or situation: focus on the elements which speak to the substance, difficulty or unusualness of the matter.</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Task:</a:t>
            </a:r>
            <a:r>
              <a:rPr lang="en-GB" sz="1900" dirty="0">
                <a:effectLst/>
                <a:ea typeface="Calibri" panose="020F0502020204030204" pitchFamily="34" charset="0"/>
                <a:cs typeface="Times New Roman" panose="02020603050405020304" pitchFamily="18" charset="0"/>
              </a:rPr>
              <a:t> set out what your responsibility was in the situation and what was required, including (if applicable) taking responsibility on </a:t>
            </a:r>
            <a:r>
              <a:rPr lang="en-GB" sz="1900" dirty="0">
                <a:ea typeface="Calibri" panose="020F0502020204030204" pitchFamily="34" charset="0"/>
                <a:cs typeface="Times New Roman" panose="02020603050405020304" pitchFamily="18" charset="0"/>
              </a:rPr>
              <a:t>their</a:t>
            </a:r>
            <a:r>
              <a:rPr lang="en-GB" sz="1900" dirty="0">
                <a:effectLst/>
                <a:ea typeface="Calibri" panose="020F0502020204030204" pitchFamily="34" charset="0"/>
                <a:cs typeface="Times New Roman" panose="02020603050405020304" pitchFamily="18" charset="0"/>
              </a:rPr>
              <a:t> own initiative</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Action:</a:t>
            </a:r>
            <a:r>
              <a:rPr lang="en-GB" sz="1900" dirty="0">
                <a:effectLst/>
                <a:ea typeface="Calibri" panose="020F0502020204030204" pitchFamily="34" charset="0"/>
                <a:cs typeface="Times New Roman" panose="02020603050405020304" pitchFamily="18" charset="0"/>
              </a:rPr>
              <a:t> how you completed the task or tried to meet the challenge. Focus on what </a:t>
            </a:r>
            <a:r>
              <a:rPr lang="en-GB" sz="1900" dirty="0">
                <a:ea typeface="Calibri" panose="020F0502020204030204" pitchFamily="34" charset="0"/>
                <a:cs typeface="Times New Roman" panose="02020603050405020304" pitchFamily="18" charset="0"/>
              </a:rPr>
              <a:t>you</a:t>
            </a:r>
            <a:r>
              <a:rPr lang="en-GB" sz="1900" dirty="0">
                <a:effectLst/>
                <a:ea typeface="Calibri" panose="020F0502020204030204" pitchFamily="34" charset="0"/>
                <a:cs typeface="Times New Roman" panose="02020603050405020304" pitchFamily="18" charset="0"/>
              </a:rPr>
              <a:t> did, rather than what others did. This is the more important part of </a:t>
            </a:r>
            <a:r>
              <a:rPr lang="en-GB" sz="1900" dirty="0">
                <a:ea typeface="Calibri" panose="020F0502020204030204" pitchFamily="34" charset="0"/>
                <a:cs typeface="Times New Roman" panose="02020603050405020304" pitchFamily="18" charset="0"/>
              </a:rPr>
              <a:t>the</a:t>
            </a:r>
            <a:r>
              <a:rPr lang="en-GB" sz="1900" dirty="0">
                <a:effectLst/>
                <a:ea typeface="Calibri" panose="020F0502020204030204" pitchFamily="34" charset="0"/>
                <a:cs typeface="Times New Roman" panose="02020603050405020304" pitchFamily="18" charset="0"/>
              </a:rPr>
              <a:t> answer and should be about actions </a:t>
            </a:r>
            <a:r>
              <a:rPr lang="en-GB" sz="1900" dirty="0">
                <a:ea typeface="Calibri" panose="020F0502020204030204" pitchFamily="34" charset="0"/>
                <a:cs typeface="Times New Roman" panose="02020603050405020304" pitchFamily="18" charset="0"/>
              </a:rPr>
              <a:t>the applicant</a:t>
            </a:r>
            <a:r>
              <a:rPr lang="en-GB" sz="1900" dirty="0">
                <a:effectLst/>
                <a:ea typeface="Calibri" panose="020F0502020204030204" pitchFamily="34" charset="0"/>
                <a:cs typeface="Times New Roman" panose="02020603050405020304" pitchFamily="18" charset="0"/>
              </a:rPr>
              <a:t> took, focussed on the defined competence.</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Result &amp; Reflection:</a:t>
            </a:r>
            <a:r>
              <a:rPr lang="en-GB" sz="1900" dirty="0">
                <a:effectLst/>
                <a:ea typeface="Calibri" panose="020F0502020204030204" pitchFamily="34" charset="0"/>
                <a:cs typeface="Times New Roman" panose="02020603050405020304" pitchFamily="18" charset="0"/>
              </a:rPr>
              <a:t> outline what changed. </a:t>
            </a:r>
            <a:r>
              <a:rPr lang="en-GB" sz="1900" dirty="0">
                <a:ea typeface="Calibri" panose="020F0502020204030204" pitchFamily="34" charset="0"/>
                <a:cs typeface="Times New Roman" panose="02020603050405020304" pitchFamily="18" charset="0"/>
              </a:rPr>
              <a:t>The</a:t>
            </a:r>
            <a:r>
              <a:rPr lang="en-GB" sz="1900" dirty="0">
                <a:effectLst/>
                <a:ea typeface="Calibri" panose="020F0502020204030204" pitchFamily="34" charset="0"/>
                <a:cs typeface="Times New Roman" panose="02020603050405020304" pitchFamily="18" charset="0"/>
              </a:rPr>
              <a:t> focus should be on what the applicant accomplished for </a:t>
            </a:r>
            <a:r>
              <a:rPr lang="en-GB" sz="1900" dirty="0">
                <a:ea typeface="Calibri" panose="020F0502020204030204" pitchFamily="34" charset="0"/>
                <a:cs typeface="Times New Roman" panose="02020603050405020304" pitchFamily="18" charset="0"/>
              </a:rPr>
              <a:t>their</a:t>
            </a:r>
            <a:r>
              <a:rPr lang="en-GB" sz="1900" dirty="0">
                <a:effectLst/>
                <a:ea typeface="Calibri" panose="020F0502020204030204" pitchFamily="34" charset="0"/>
                <a:cs typeface="Times New Roman" panose="02020603050405020304" pitchFamily="18" charset="0"/>
              </a:rPr>
              <a:t> client or to advance justice, and what </a:t>
            </a:r>
            <a:r>
              <a:rPr lang="en-GB" sz="1900" dirty="0">
                <a:ea typeface="Calibri" panose="020F0502020204030204" pitchFamily="34" charset="0"/>
                <a:cs typeface="Times New Roman" panose="02020603050405020304" pitchFamily="18" charset="0"/>
              </a:rPr>
              <a:t>they</a:t>
            </a:r>
            <a:r>
              <a:rPr lang="en-GB" sz="1900" dirty="0">
                <a:effectLst/>
                <a:ea typeface="Calibri" panose="020F0502020204030204" pitchFamily="34" charset="0"/>
                <a:cs typeface="Times New Roman" panose="02020603050405020304" pitchFamily="18" charset="0"/>
              </a:rPr>
              <a:t> learnt, rather than listing all the actions of other parties</a:t>
            </a:r>
          </a:p>
          <a:p>
            <a:pPr algn="l"/>
            <a:endParaRPr lang="en-GB"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82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0"/>
            <a:ext cx="10840720" cy="5699759"/>
          </a:xfrm>
        </p:spPr>
        <p:txBody>
          <a:bodyPr>
            <a:normAutofit/>
          </a:bodyPr>
          <a:lstStyle/>
          <a:p>
            <a:r>
              <a:rPr lang="en-GB" sz="3600" b="1" dirty="0">
                <a:solidFill>
                  <a:srgbClr val="276F13"/>
                </a:solidFill>
              </a:rPr>
              <a:t>THE INTERVIEW</a:t>
            </a:r>
          </a:p>
          <a:p>
            <a:pPr marL="342900" indent="-342900" algn="l">
              <a:buFont typeface="Arial" panose="020B0604020202020204" pitchFamily="34" charset="0"/>
              <a:buChar char="•"/>
            </a:pPr>
            <a:r>
              <a:rPr lang="en-GB" sz="2300" b="1" dirty="0"/>
              <a:t>PURPOSE: </a:t>
            </a:r>
            <a:r>
              <a:rPr lang="en-GB" sz="2300" dirty="0"/>
              <a:t>to gather or clarify additional evidence on behalf of the panel. No decisions are made at interview. </a:t>
            </a:r>
          </a:p>
          <a:p>
            <a:pPr marL="342900" indent="-342900" algn="l">
              <a:buFont typeface="Arial" panose="020B0604020202020204" pitchFamily="34" charset="0"/>
              <a:buChar char="•"/>
            </a:pPr>
            <a:r>
              <a:rPr lang="en-GB" sz="2300" b="1" dirty="0"/>
              <a:t>WHO: </a:t>
            </a:r>
            <a:r>
              <a:rPr lang="en-GB" sz="2300" dirty="0"/>
              <a:t>one lay and one legal member.</a:t>
            </a:r>
          </a:p>
          <a:p>
            <a:pPr marL="342900" indent="-342900" algn="l">
              <a:buFont typeface="Arial" panose="020B0604020202020204" pitchFamily="34" charset="0"/>
              <a:buChar char="•"/>
            </a:pPr>
            <a:r>
              <a:rPr lang="en-GB" sz="2300" b="1" dirty="0"/>
              <a:t>WHAT: </a:t>
            </a:r>
            <a:r>
              <a:rPr lang="en-GB" sz="2300" dirty="0"/>
              <a:t>An interview covering competencies A-D. As a guide, it will last for about </a:t>
            </a:r>
            <a:r>
              <a:rPr lang="en-GB" sz="2300"/>
              <a:t>an hour.</a:t>
            </a:r>
            <a:endParaRPr lang="en-GB" sz="2300" dirty="0"/>
          </a:p>
          <a:p>
            <a:pPr marL="342900" indent="-342900" algn="l">
              <a:buFont typeface="Arial" panose="020B0604020202020204" pitchFamily="34" charset="0"/>
              <a:buChar char="•"/>
            </a:pPr>
            <a:r>
              <a:rPr lang="en-GB" sz="2300" b="1" dirty="0"/>
              <a:t>WHEN: </a:t>
            </a:r>
            <a:r>
              <a:rPr lang="en-GB" sz="2300" dirty="0"/>
              <a:t>September and October.</a:t>
            </a:r>
          </a:p>
          <a:p>
            <a:pPr marL="342900" indent="-342900" algn="l">
              <a:buFont typeface="Arial" panose="020B0604020202020204" pitchFamily="34" charset="0"/>
              <a:buChar char="•"/>
            </a:pPr>
            <a:r>
              <a:rPr lang="en-GB" sz="2300" b="1" dirty="0"/>
              <a:t>WHERE:</a:t>
            </a:r>
            <a:r>
              <a:rPr lang="en-GB" sz="2300" dirty="0"/>
              <a:t> Central London or Manchester.</a:t>
            </a:r>
          </a:p>
          <a:p>
            <a:pPr marL="342900" indent="-342900" algn="l">
              <a:buFont typeface="Arial" panose="020B0604020202020204" pitchFamily="34" charset="0"/>
              <a:buChar char="•"/>
            </a:pPr>
            <a:r>
              <a:rPr lang="en-GB" sz="2300" b="1" dirty="0"/>
              <a:t>REMEMBER:</a:t>
            </a:r>
          </a:p>
          <a:p>
            <a:pPr marL="800100" lvl="1" indent="-342900" algn="l">
              <a:buFont typeface="Arial" panose="020B0604020202020204" pitchFamily="34" charset="0"/>
              <a:buChar char="•"/>
            </a:pPr>
            <a:r>
              <a:rPr lang="en-GB" sz="2300" dirty="0"/>
              <a:t>Ensure you know your case details and have refreshed your memory of all of the information on your form.</a:t>
            </a:r>
          </a:p>
          <a:p>
            <a:pPr marL="800100" lvl="1" indent="-342900" algn="l">
              <a:buFont typeface="Arial" panose="020B0604020202020204" pitchFamily="34" charset="0"/>
              <a:buChar char="•"/>
            </a:pPr>
            <a:r>
              <a:rPr lang="en-GB" sz="2300" dirty="0"/>
              <a:t>Use the STAR technique.</a:t>
            </a:r>
          </a:p>
          <a:p>
            <a:pPr marL="800100" lvl="1" indent="-342900" algn="l">
              <a:buFont typeface="Arial" panose="020B0604020202020204" pitchFamily="34" charset="0"/>
              <a:buChar char="•"/>
            </a:pPr>
            <a:r>
              <a:rPr lang="en-GB" sz="2300" dirty="0"/>
              <a:t>You do not need to bring notes into the interview. The panel will be happy to remind you of your cases. </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83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E00B-7885-4268-91BA-A4D67A6668DB}"/>
              </a:ext>
            </a:extLst>
          </p:cNvPr>
          <p:cNvSpPr>
            <a:spLocks noGrp="1"/>
          </p:cNvSpPr>
          <p:nvPr>
            <p:ph type="title"/>
          </p:nvPr>
        </p:nvSpPr>
        <p:spPr/>
        <p:txBody>
          <a:bodyPr>
            <a:normAutofit fontScale="90000"/>
          </a:bodyPr>
          <a:lstStyle/>
          <a:p>
            <a:pPr algn="ctr"/>
            <a:br>
              <a:rPr lang="en-GB" sz="3600" b="1" dirty="0">
                <a:solidFill>
                  <a:schemeClr val="accent6">
                    <a:lumMod val="50000"/>
                  </a:schemeClr>
                </a:solidFill>
              </a:rPr>
            </a:br>
            <a:br>
              <a:rPr lang="en-GB" sz="3600" b="1" dirty="0">
                <a:solidFill>
                  <a:schemeClr val="accent6">
                    <a:lumMod val="50000"/>
                  </a:schemeClr>
                </a:solidFill>
              </a:rPr>
            </a:br>
            <a:br>
              <a:rPr lang="en-GB" sz="3600" b="1" dirty="0">
                <a:solidFill>
                  <a:schemeClr val="accent6">
                    <a:lumMod val="50000"/>
                  </a:schemeClr>
                </a:solidFill>
              </a:rPr>
            </a:br>
            <a:r>
              <a:rPr lang="en-GB" sz="3600" b="1" dirty="0">
                <a:solidFill>
                  <a:schemeClr val="accent6">
                    <a:lumMod val="50000"/>
                  </a:schemeClr>
                </a:solidFill>
                <a:latin typeface="+mn-lt"/>
              </a:rPr>
              <a:t>MYTHBUSTING: SOME COMMON MISCONCEPTIONS </a:t>
            </a:r>
            <a:br>
              <a:rPr lang="en-GB" sz="3600" b="1" dirty="0">
                <a:solidFill>
                  <a:schemeClr val="accent6">
                    <a:lumMod val="50000"/>
                  </a:schemeClr>
                </a:solidFill>
                <a:latin typeface="+mn-lt"/>
              </a:rPr>
            </a:br>
            <a:r>
              <a:rPr lang="en-GB" sz="3600" b="1" dirty="0">
                <a:solidFill>
                  <a:schemeClr val="accent6">
                    <a:lumMod val="50000"/>
                  </a:schemeClr>
                </a:solidFill>
                <a:latin typeface="+mn-lt"/>
              </a:rPr>
              <a:t>OF THE KC PROCESS </a:t>
            </a:r>
          </a:p>
        </p:txBody>
      </p:sp>
      <p:sp>
        <p:nvSpPr>
          <p:cNvPr id="3" name="Content Placeholder 2">
            <a:extLst>
              <a:ext uri="{FF2B5EF4-FFF2-40B4-BE49-F238E27FC236}">
                <a16:creationId xmlns:a16="http://schemas.microsoft.com/office/drawing/2014/main" id="{19EDA8B2-9170-4FA1-A46D-6D05CCDA98AA}"/>
              </a:ext>
            </a:extLst>
          </p:cNvPr>
          <p:cNvSpPr>
            <a:spLocks noGrp="1"/>
          </p:cNvSpPr>
          <p:nvPr>
            <p:ph idx="1"/>
          </p:nvPr>
        </p:nvSpPr>
        <p:spPr>
          <a:xfrm>
            <a:off x="674703" y="2601157"/>
            <a:ext cx="10679097" cy="3575805"/>
          </a:xfrm>
        </p:spPr>
        <p:txBody>
          <a:bodyPr>
            <a:noAutofit/>
          </a:bodyPr>
          <a:lstStyle/>
          <a:p>
            <a:r>
              <a:rPr lang="en-GB" sz="3200" dirty="0">
                <a:effectLst/>
                <a:ea typeface="Calibri" panose="020F0502020204030204" pitchFamily="34" charset="0"/>
                <a:cs typeface="Times New Roman" panose="02020603050405020304" pitchFamily="18" charset="0"/>
              </a:rPr>
              <a:t>The ‘twelve cases within the past three years’ criteria is a strict rule and I therefore cannot apply if I am unable to provide this</a:t>
            </a:r>
          </a:p>
          <a:p>
            <a:r>
              <a:rPr lang="en-GB" sz="3200" dirty="0">
                <a:effectLst/>
                <a:ea typeface="Calibri" panose="020F0502020204030204" pitchFamily="34" charset="0"/>
                <a:cs typeface="Times New Roman" panose="02020603050405020304" pitchFamily="18" charset="0"/>
              </a:rPr>
              <a:t>There are ‘quotas’ each year for the number of applicants who are awarded Silk</a:t>
            </a:r>
          </a:p>
          <a:p>
            <a:r>
              <a:rPr lang="en-GB" sz="3200" dirty="0">
                <a:effectLst/>
                <a:ea typeface="Calibri" panose="020F0502020204030204" pitchFamily="34" charset="0"/>
                <a:cs typeface="Times New Roman" panose="02020603050405020304" pitchFamily="18" charset="0"/>
              </a:rPr>
              <a:t>I was narrowly unsuccessful in a previous competition and therefore will get to the same stage in the next round</a:t>
            </a:r>
          </a:p>
          <a:p>
            <a:r>
              <a:rPr lang="en-GB" sz="3200" dirty="0">
                <a:effectLst/>
                <a:ea typeface="Calibri" panose="020F0502020204030204" pitchFamily="34" charset="0"/>
                <a:cs typeface="Times New Roman" panose="02020603050405020304" pitchFamily="18" charset="0"/>
              </a:rPr>
              <a:t>I need a coach to succeed in the KC Competition</a:t>
            </a:r>
            <a:endParaRPr lang="en-GB" sz="3200" dirty="0"/>
          </a:p>
        </p:txBody>
      </p:sp>
      <p:pic>
        <p:nvPicPr>
          <p:cNvPr id="4" name="Picture 2">
            <a:extLst>
              <a:ext uri="{FF2B5EF4-FFF2-40B4-BE49-F238E27FC236}">
                <a16:creationId xmlns:a16="http://schemas.microsoft.com/office/drawing/2014/main" id="{27299064-AB4D-4820-A971-C1F13B3C2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158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5AD9C-4E36-4943-BF2D-10F912BEBCAC}"/>
              </a:ext>
            </a:extLst>
          </p:cNvPr>
          <p:cNvSpPr>
            <a:spLocks noGrp="1"/>
          </p:cNvSpPr>
          <p:nvPr>
            <p:ph idx="4294967295"/>
          </p:nvPr>
        </p:nvSpPr>
        <p:spPr>
          <a:xfrm>
            <a:off x="0" y="1562470"/>
            <a:ext cx="12109142" cy="5113538"/>
          </a:xfrm>
        </p:spPr>
        <p:txBody>
          <a:bodyPr>
            <a:noAutofit/>
          </a:bodyPr>
          <a:lstStyle/>
          <a:p>
            <a:pPr indent="0" algn="ctr">
              <a:lnSpc>
                <a:spcPct val="107000"/>
              </a:lnSpc>
              <a:spcAft>
                <a:spcPts val="800"/>
              </a:spcAft>
              <a:buNone/>
            </a:pPr>
            <a:r>
              <a:rPr lang="en-GB" sz="3400" b="1" dirty="0">
                <a:solidFill>
                  <a:srgbClr val="276F13"/>
                </a:solidFill>
                <a:effectLst/>
                <a:latin typeface="Calibri" panose="020F0502020204030204" pitchFamily="34" charset="0"/>
                <a:ea typeface="Calibri" panose="020F0502020204030204" pitchFamily="34" charset="0"/>
                <a:cs typeface="Calibri" panose="020F0502020204030204" pitchFamily="34" charset="0"/>
              </a:rPr>
              <a:t>THERE IS NO BARRIER TO REAPPLICATION</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Most </a:t>
            </a:r>
            <a:r>
              <a:rPr lang="en-GB" sz="3400" dirty="0">
                <a:effectLst/>
                <a:latin typeface="Calibri" panose="020F0502020204030204" pitchFamily="34" charset="0"/>
                <a:ea typeface="Calibri" panose="020F0502020204030204" pitchFamily="34" charset="0"/>
                <a:cs typeface="Calibri" panose="020F0502020204030204" pitchFamily="34" charset="0"/>
              </a:rPr>
              <a:t>applicants do </a:t>
            </a:r>
            <a:r>
              <a:rPr lang="en-GB" sz="3400" u="sng" dirty="0">
                <a:effectLst/>
                <a:latin typeface="Calibri" panose="020F0502020204030204" pitchFamily="34" charset="0"/>
                <a:ea typeface="Calibri" panose="020F0502020204030204" pitchFamily="34" charset="0"/>
                <a:cs typeface="Calibri" panose="020F0502020204030204" pitchFamily="34" charset="0"/>
              </a:rPr>
              <a:t>not </a:t>
            </a:r>
            <a:r>
              <a:rPr lang="en-GB" sz="3400" dirty="0">
                <a:effectLst/>
                <a:latin typeface="Calibri" panose="020F0502020204030204" pitchFamily="34" charset="0"/>
                <a:ea typeface="Calibri" panose="020F0502020204030204" pitchFamily="34" charset="0"/>
                <a:cs typeface="Calibri" panose="020F0502020204030204" pitchFamily="34" charset="0"/>
              </a:rPr>
              <a:t>succeed - in 2022, 66% of applicants overall were not successful</a:t>
            </a:r>
            <a:r>
              <a:rPr lang="en-GB" sz="3400" dirty="0">
                <a:latin typeface="Calibri" panose="020F0502020204030204" pitchFamily="34" charset="0"/>
                <a:ea typeface="Calibri" panose="020F0502020204030204" pitchFamily="34" charset="0"/>
                <a:cs typeface="Calibri" panose="020F0502020204030204" pitchFamily="34" charset="0"/>
              </a:rPr>
              <a:t>.</a:t>
            </a:r>
          </a:p>
          <a:p>
            <a:pPr marL="800100" indent="-571500">
              <a:lnSpc>
                <a:spcPct val="107000"/>
              </a:lnSpc>
              <a:spcAft>
                <a:spcPts val="800"/>
              </a:spcAft>
            </a:pPr>
            <a:r>
              <a:rPr lang="en-GB" sz="3400" dirty="0">
                <a:effectLst/>
                <a:latin typeface="Calibri" panose="020F0502020204030204" pitchFamily="34" charset="0"/>
                <a:ea typeface="Calibri" panose="020F0502020204030204" pitchFamily="34" charset="0"/>
                <a:cs typeface="Calibri" panose="020F0502020204030204" pitchFamily="34" charset="0"/>
              </a:rPr>
              <a:t>The panel expects that people will reapply during the course of their career.</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F</a:t>
            </a:r>
            <a:r>
              <a:rPr lang="en-GB" sz="3400" dirty="0">
                <a:effectLst/>
                <a:latin typeface="Calibri" panose="020F0502020204030204" pitchFamily="34" charset="0"/>
                <a:ea typeface="Calibri" panose="020F0502020204030204" pitchFamily="34" charset="0"/>
                <a:cs typeface="Calibri" panose="020F0502020204030204" pitchFamily="34" charset="0"/>
              </a:rPr>
              <a:t>ro</a:t>
            </a:r>
            <a:r>
              <a:rPr lang="en-GB" sz="3400" dirty="0">
                <a:latin typeface="Calibri" panose="020F0502020204030204" pitchFamily="34" charset="0"/>
                <a:ea typeface="Calibri" panose="020F0502020204030204" pitchFamily="34" charset="0"/>
                <a:cs typeface="Calibri" panose="020F0502020204030204" pitchFamily="34" charset="0"/>
              </a:rPr>
              <a:t>m </a:t>
            </a:r>
            <a:r>
              <a:rPr lang="en-GB" sz="3400" dirty="0">
                <a:effectLst/>
                <a:latin typeface="Calibri" panose="020F0502020204030204" pitchFamily="34" charset="0"/>
                <a:ea typeface="Calibri" panose="020F0502020204030204" pitchFamily="34" charset="0"/>
                <a:cs typeface="Calibri" panose="020F0502020204030204" pitchFamily="34" charset="0"/>
              </a:rPr>
              <a:t>th</a:t>
            </a:r>
            <a:r>
              <a:rPr lang="en-GB" sz="3400" dirty="0">
                <a:latin typeface="Calibri" panose="020F0502020204030204" pitchFamily="34" charset="0"/>
                <a:ea typeface="Calibri" panose="020F0502020204030204" pitchFamily="34" charset="0"/>
                <a:cs typeface="Calibri" panose="020F0502020204030204" pitchFamily="34" charset="0"/>
              </a:rPr>
              <a:t>e 2021 competition, </a:t>
            </a:r>
            <a:r>
              <a:rPr lang="en-GB" sz="3400" dirty="0">
                <a:effectLst/>
                <a:latin typeface="Calibri" panose="020F0502020204030204" pitchFamily="34" charset="0"/>
                <a:ea typeface="Calibri" panose="020F0502020204030204" pitchFamily="34" charset="0"/>
                <a:cs typeface="Calibri" panose="020F0502020204030204" pitchFamily="34" charset="0"/>
              </a:rPr>
              <a:t>for those who had made a second application, 35% were then successful.</a:t>
            </a:r>
            <a:endParaRPr lang="en-GB" sz="2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766FEEFB-B53E-4618-871E-26F81BE83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475" y="337351"/>
            <a:ext cx="1854200" cy="109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48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795A211C-EF78-BDC5-1858-DC15FA69440C}"/>
              </a:ext>
            </a:extLst>
          </p:cNvPr>
          <p:cNvSpPr>
            <a:spLocks noGrp="1"/>
          </p:cNvSpPr>
          <p:nvPr>
            <p:ph type="subTitle" idx="4294967295"/>
          </p:nvPr>
        </p:nvSpPr>
        <p:spPr>
          <a:xfrm rot="10800000" flipV="1">
            <a:off x="3355758" y="5572125"/>
            <a:ext cx="8836241" cy="541338"/>
          </a:xfrm>
          <a:effectLst>
            <a:outerShdw blurRad="50800" dist="38100" dir="2700000" algn="tl" rotWithShape="0">
              <a:prstClr val="black">
                <a:alpha val="40000"/>
              </a:prstClr>
            </a:outerShdw>
          </a:effectLst>
        </p:spPr>
        <p:txBody>
          <a:bodyPr>
            <a:noAutofit/>
          </a:bodyPr>
          <a:lstStyle/>
          <a:p>
            <a:pPr marL="0" indent="0">
              <a:buNone/>
            </a:pPr>
            <a:r>
              <a:rPr lang="en-GB" sz="5200" b="1" dirty="0">
                <a:solidFill>
                  <a:srgbClr val="276F13"/>
                </a:solidFill>
              </a:rPr>
              <a:t>ANY QUESTIONS?</a:t>
            </a:r>
          </a:p>
        </p:txBody>
      </p:sp>
    </p:spTree>
    <p:extLst>
      <p:ext uri="{BB962C8B-B14F-4D97-AF65-F5344CB8AC3E}">
        <p14:creationId xmlns:p14="http://schemas.microsoft.com/office/powerpoint/2010/main" val="371931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2800" b="1" dirty="0">
                <a:solidFill>
                  <a:srgbClr val="276F13"/>
                </a:solidFill>
              </a:rPr>
              <a:t>OVERVIEW OF THE KING’S COUNSEL APPOINTMENTS PROCESS</a:t>
            </a:r>
          </a:p>
          <a:p>
            <a:pPr marL="342900" indent="-342900" algn="l">
              <a:buFont typeface="Arial" panose="020B0604020202020204" pitchFamily="34" charset="0"/>
              <a:buChar char="•"/>
            </a:pPr>
            <a:r>
              <a:rPr lang="en-GB" sz="2200" dirty="0"/>
              <a:t>The process for appointment of KCs is carried out by a Selection Panel, supported by a secretariat. </a:t>
            </a:r>
          </a:p>
          <a:p>
            <a:pPr marL="342900" indent="-342900" algn="l">
              <a:buFont typeface="Arial" panose="020B0604020202020204" pitchFamily="34" charset="0"/>
              <a:buChar char="•"/>
            </a:pPr>
            <a:r>
              <a:rPr lang="en-GB" sz="2200" dirty="0"/>
              <a:t>The process is renewed for each competition and relies on fresh assessments every year </a:t>
            </a:r>
          </a:p>
          <a:p>
            <a:pPr marL="342900" indent="-342900" algn="l">
              <a:buFont typeface="Arial" panose="020B0604020202020204" pitchFamily="34" charset="0"/>
              <a:buChar char="•"/>
            </a:pPr>
            <a:r>
              <a:rPr lang="en-GB" sz="2200" dirty="0"/>
              <a:t>The framework within which the competition runs is set by the Bar Council and the Law Society.</a:t>
            </a:r>
          </a:p>
          <a:p>
            <a:pPr marL="342900" indent="-342900" algn="l">
              <a:buFont typeface="Arial" panose="020B0604020202020204" pitchFamily="34" charset="0"/>
              <a:buChar char="•"/>
            </a:pPr>
            <a:r>
              <a:rPr lang="en-GB" sz="2200" dirty="0"/>
              <a:t>The Selection Panel currently comprises:</a:t>
            </a:r>
          </a:p>
          <a:p>
            <a:pPr marL="1257300" lvl="2" indent="-342900" algn="l">
              <a:buFont typeface="Arial" panose="020B0604020202020204" pitchFamily="34" charset="0"/>
              <a:buChar char="•"/>
            </a:pPr>
            <a:r>
              <a:rPr lang="en-GB" sz="2200" dirty="0"/>
              <a:t>Two judicial members </a:t>
            </a:r>
          </a:p>
          <a:p>
            <a:pPr marL="1257300" lvl="2" indent="-342900" algn="l">
              <a:buFont typeface="Arial" panose="020B0604020202020204" pitchFamily="34" charset="0"/>
              <a:buChar char="•"/>
            </a:pPr>
            <a:r>
              <a:rPr lang="en-GB" sz="2200" dirty="0"/>
              <a:t>Two barristers</a:t>
            </a:r>
          </a:p>
          <a:p>
            <a:pPr marL="1257300" lvl="2" indent="-342900" algn="l">
              <a:buFont typeface="Arial" panose="020B0604020202020204" pitchFamily="34" charset="0"/>
              <a:buChar char="•"/>
            </a:pPr>
            <a:r>
              <a:rPr lang="en-GB" sz="2200" dirty="0"/>
              <a:t>Two solicitors</a:t>
            </a:r>
          </a:p>
          <a:p>
            <a:pPr marL="1257300" lvl="2" indent="-342900" algn="l">
              <a:buFont typeface="Arial" panose="020B0604020202020204" pitchFamily="34" charset="0"/>
              <a:buChar char="•"/>
            </a:pPr>
            <a:r>
              <a:rPr lang="en-GB" sz="2200" dirty="0"/>
              <a:t>Five lay members, including the Chair of the Panel</a:t>
            </a:r>
          </a:p>
          <a:p>
            <a:pPr marL="342900" indent="-342900" algn="l">
              <a:buFont typeface="Arial" panose="020B0604020202020204" pitchFamily="34" charset="0"/>
              <a:buChar char="•"/>
            </a:pPr>
            <a:r>
              <a:rPr lang="en-GB" sz="2200" dirty="0"/>
              <a:t>Further information on the Panel and its work can be found at </a:t>
            </a:r>
            <a:r>
              <a:rPr lang="en-GB" sz="2200" dirty="0">
                <a:hlinkClick r:id="rId3"/>
              </a:rPr>
              <a:t>www.kcappointments.org</a:t>
            </a:r>
            <a:endParaRPr lang="en-GB" sz="2200"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65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“EXCELLENCE”</a:t>
            </a:r>
          </a:p>
          <a:p>
            <a:pPr marL="342900" indent="-342900" algn="l">
              <a:buFont typeface="Arial" panose="020B0604020202020204" pitchFamily="34" charset="0"/>
              <a:buChar char="•"/>
            </a:pPr>
            <a:r>
              <a:rPr lang="en-GB" sz="2800" dirty="0"/>
              <a:t>The KC process is designed to appoint those who demonstrate consistent </a:t>
            </a:r>
            <a:r>
              <a:rPr lang="en-GB" sz="2800" u="sng" dirty="0"/>
              <a:t>excellence</a:t>
            </a:r>
            <a:r>
              <a:rPr lang="en-GB" sz="2800" dirty="0"/>
              <a:t> in advocacy in England and Wales.</a:t>
            </a:r>
          </a:p>
          <a:p>
            <a:pPr marL="342900" indent="-342900" algn="l">
              <a:buFont typeface="Arial" panose="020B0604020202020204" pitchFamily="34" charset="0"/>
              <a:buChar char="•"/>
            </a:pPr>
            <a:r>
              <a:rPr lang="en-GB" sz="2800" dirty="0"/>
              <a:t>Applicants must demonstrate excellence across </a:t>
            </a:r>
            <a:r>
              <a:rPr lang="en-GB" sz="2800" u="sng" dirty="0"/>
              <a:t>all four </a:t>
            </a:r>
            <a:r>
              <a:rPr lang="en-GB" sz="2800" dirty="0"/>
              <a:t>competencies.</a:t>
            </a:r>
          </a:p>
          <a:p>
            <a:pPr marL="342900" indent="-342900" algn="l">
              <a:buFont typeface="Arial" panose="020B0604020202020204" pitchFamily="34" charset="0"/>
              <a:buChar char="•"/>
            </a:pPr>
            <a:r>
              <a:rPr lang="en-GB" sz="2800" dirty="0"/>
              <a:t>Assessments are competency based. </a:t>
            </a:r>
          </a:p>
          <a:p>
            <a:pPr marL="342900" indent="-342900" algn="l">
              <a:buFont typeface="Arial" panose="020B0604020202020204" pitchFamily="34" charset="0"/>
              <a:buChar char="•"/>
            </a:pPr>
            <a:r>
              <a:rPr lang="en-GB" sz="2800" dirty="0"/>
              <a:t>The evidence must be drawn from cases of ‘substance, complexity or particular difficulty or sensitivity’.</a:t>
            </a:r>
          </a:p>
          <a:p>
            <a:pPr marL="342900" indent="-342900" algn="l">
              <a:buFont typeface="Arial" panose="020B0604020202020204" pitchFamily="34" charset="0"/>
              <a:buChar char="•"/>
            </a:pPr>
            <a:r>
              <a:rPr lang="en-GB" sz="2800" dirty="0"/>
              <a:t>The panel relies overwhelmingly on information provided by assessors.</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0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LIST OF CASES </a:t>
            </a:r>
          </a:p>
          <a:p>
            <a:pPr marL="457200" indent="-457200" algn="l">
              <a:buFont typeface="Arial" panose="020B0604020202020204" pitchFamily="34" charset="0"/>
              <a:buChar char="•"/>
            </a:pPr>
            <a:r>
              <a:rPr lang="en-GB" sz="3600" dirty="0"/>
              <a:t>12 cases from the past three years. </a:t>
            </a:r>
          </a:p>
          <a:p>
            <a:pPr marL="342900" indent="-342900" algn="l">
              <a:buFont typeface="Arial" panose="020B0604020202020204" pitchFamily="34" charset="0"/>
              <a:buChar char="•"/>
            </a:pPr>
            <a:r>
              <a:rPr lang="en-GB" sz="3600" dirty="0"/>
              <a:t>If you cannot provide 12 cases you should explain why on your application form.</a:t>
            </a:r>
          </a:p>
          <a:p>
            <a:pPr marL="342900" indent="-342900" algn="l">
              <a:buFont typeface="Arial" panose="020B0604020202020204" pitchFamily="34" charset="0"/>
              <a:buChar char="•"/>
            </a:pPr>
            <a:r>
              <a:rPr lang="en-GB" sz="3600" dirty="0"/>
              <a:t>Cases of substance – should be cases which present “unusual, novel or unforeseen complexities or have consequences beyond the case”.</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087121"/>
            <a:ext cx="10840720" cy="5574936"/>
          </a:xfrm>
        </p:spPr>
        <p:txBody>
          <a:bodyPr>
            <a:normAutofit fontScale="85000" lnSpcReduction="10000"/>
          </a:bodyPr>
          <a:lstStyle/>
          <a:p>
            <a:r>
              <a:rPr lang="en-GB" sz="3800" b="1" dirty="0">
                <a:solidFill>
                  <a:srgbClr val="276F13"/>
                </a:solidFill>
              </a:rPr>
              <a:t>ASSESSMENTS </a:t>
            </a:r>
          </a:p>
          <a:p>
            <a:endParaRPr lang="en-GB" b="1" u="sng" dirty="0">
              <a:solidFill>
                <a:srgbClr val="276F13"/>
              </a:solidFil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FROM THE 12 CASES:</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ct val="2000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JUDICIAL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4 assessments including 1 nominated by applicant</a:t>
            </a: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PRACTITIONER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3 assessments including 1 nominated by applicant </a:t>
            </a:r>
            <a:endParaRPr kumimoji="0" lang="en-GB" altLang="en-US" sz="2600" b="0" i="0" u="none" strike="noStrike" kern="1200" cap="none" spc="0" normalizeH="0" baseline="0" noProof="0" dirty="0">
              <a:ln>
                <a:noFill/>
              </a:ln>
              <a:solidFill>
                <a:prstClr val="black"/>
              </a:solidFill>
              <a:effectLst/>
              <a:highlight>
                <a:srgbClr val="FFFF00"/>
              </a:highligh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6 PROFESSIONAL CLIENT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2 assessments including 1 nominated by applicant</a:t>
            </a:r>
          </a:p>
          <a:p>
            <a:pPr lvl="2" algn="l">
              <a:lnSpc>
                <a:spcPct val="100000"/>
              </a:lnSpc>
              <a:spcBef>
                <a:spcPct val="20000"/>
              </a:spcBef>
              <a:defRPr/>
            </a:pPr>
            <a:endParaRPr kumimoji="0" lang="en-GB" altLang="en-US"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indent="-342900" algn="l">
              <a:buFont typeface="Arial" panose="020B0604020202020204" pitchFamily="34" charset="0"/>
              <a:buChar char="•"/>
            </a:pPr>
            <a:r>
              <a:rPr lang="en-GB" sz="2800" b="1" dirty="0"/>
              <a:t>DO </a:t>
            </a:r>
            <a:r>
              <a:rPr lang="en-GB" sz="2800" dirty="0"/>
              <a:t>approach potential assessors and let them know that you plan to list them.</a:t>
            </a:r>
          </a:p>
          <a:p>
            <a:pPr marL="342900" indent="-342900" algn="l">
              <a:buFont typeface="Arial" panose="020B0604020202020204" pitchFamily="34" charset="0"/>
              <a:buChar char="•"/>
            </a:pPr>
            <a:r>
              <a:rPr lang="en-GB" sz="2800" b="1" dirty="0"/>
              <a:t>DON’T </a:t>
            </a:r>
            <a:r>
              <a:rPr lang="en-GB" sz="2800" dirty="0"/>
              <a:t>draft something for them or ask if they’ve been approached.</a:t>
            </a:r>
            <a:endParaRPr lang="en-GB" sz="2800"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620" y="26670"/>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02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OTHER INFORMATION REQUIRED </a:t>
            </a:r>
          </a:p>
          <a:p>
            <a:endParaRPr lang="en-GB" sz="4000" b="1" dirty="0">
              <a:solidFill>
                <a:srgbClr val="276F13"/>
              </a:solidFill>
            </a:endParaRPr>
          </a:p>
          <a:p>
            <a:pPr marL="342900" indent="-342900" algn="l">
              <a:buFont typeface="Arial" panose="020B0604020202020204" pitchFamily="34" charset="0"/>
              <a:buChar char="•"/>
            </a:pPr>
            <a:r>
              <a:rPr lang="en-GB" sz="4200" b="1" dirty="0"/>
              <a:t>Self Assessment – </a:t>
            </a:r>
            <a:r>
              <a:rPr lang="en-GB" sz="4200" dirty="0"/>
              <a:t>Your opportunity to describe the detail and highlights of your career and cases</a:t>
            </a:r>
          </a:p>
          <a:p>
            <a:pPr marL="342900" indent="-342900" algn="l">
              <a:buFont typeface="Arial" panose="020B0604020202020204" pitchFamily="34" charset="0"/>
              <a:buChar char="•"/>
            </a:pPr>
            <a:r>
              <a:rPr lang="en-GB" sz="4200" b="1" dirty="0"/>
              <a:t>Description of Practice </a:t>
            </a:r>
            <a:r>
              <a:rPr lang="en-GB" sz="4200" dirty="0"/>
              <a:t>– Helps the Panel to understand the context for the application</a:t>
            </a:r>
            <a:r>
              <a:rPr lang="en-GB" sz="4400" dirty="0"/>
              <a:t>. </a:t>
            </a:r>
            <a:endParaRPr lang="en-GB" sz="4400" b="1" u="sng"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40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699759"/>
          </a:xfrm>
        </p:spPr>
        <p:txBody>
          <a:bodyPr>
            <a:normAutofit fontScale="92500"/>
          </a:bodyPr>
          <a:lstStyle/>
          <a:p>
            <a:r>
              <a:rPr lang="en-GB" sz="3600" b="1" dirty="0">
                <a:solidFill>
                  <a:srgbClr val="276F13"/>
                </a:solidFill>
              </a:rPr>
              <a:t>COMPETENCIES </a:t>
            </a:r>
          </a:p>
          <a:p>
            <a:pPr algn="l"/>
            <a:r>
              <a:rPr lang="en-GB" sz="2600" b="1" dirty="0"/>
              <a:t>The Selection Panel judges applications against four competencies:</a:t>
            </a:r>
          </a:p>
          <a:p>
            <a:pPr marL="342900" indent="-342900" algn="l">
              <a:buFont typeface="Arial" panose="020B0604020202020204" pitchFamily="34" charset="0"/>
              <a:buChar char="•"/>
            </a:pPr>
            <a:r>
              <a:rPr lang="en-GB" sz="2600" b="1" dirty="0"/>
              <a:t>Competency A: Understanding and Using the Law </a:t>
            </a:r>
            <a:r>
              <a:rPr lang="en-GB" sz="2600" dirty="0"/>
              <a:t>– requires up to date knowledge but also the ability to become familiar with new areas of law quickly and reliably. </a:t>
            </a:r>
          </a:p>
          <a:p>
            <a:pPr marL="342900" indent="-342900" algn="l">
              <a:buFont typeface="Arial" panose="020B0604020202020204" pitchFamily="34" charset="0"/>
              <a:buChar char="•"/>
            </a:pPr>
            <a:r>
              <a:rPr lang="en-GB" sz="2600" b="1" dirty="0"/>
              <a:t>Competency B: Written &amp; Oral Advocacy</a:t>
            </a:r>
            <a:r>
              <a:rPr lang="en-GB" sz="2600" dirty="0"/>
              <a:t> – requires evidence of developing or advancing a case to secure the best outcome in the dispute. </a:t>
            </a:r>
          </a:p>
          <a:p>
            <a:pPr marL="342900" indent="-342900" algn="l">
              <a:buFont typeface="Arial" panose="020B0604020202020204" pitchFamily="34" charset="0"/>
              <a:buChar char="•"/>
            </a:pPr>
            <a:r>
              <a:rPr lang="en-GB" sz="2600" b="1" dirty="0"/>
              <a:t>Competency C: Working with Others – </a:t>
            </a:r>
            <a:r>
              <a:rPr lang="en-GB" sz="2600" dirty="0"/>
              <a:t>requires evidence of leadership, establishing productive relationships and demonstrating high standard of collaborative behaviour. </a:t>
            </a:r>
          </a:p>
          <a:p>
            <a:pPr marL="342900" indent="-342900" algn="l">
              <a:buFont typeface="Arial" panose="020B0604020202020204" pitchFamily="34" charset="0"/>
              <a:buChar char="•"/>
            </a:pPr>
            <a:r>
              <a:rPr lang="en-GB" sz="2600" b="1" dirty="0"/>
              <a:t>Competency D: Diversity Action and Understanding </a:t>
            </a:r>
            <a:r>
              <a:rPr lang="en-GB" sz="2600" dirty="0"/>
              <a:t>– requires both, a good understanding of diversity and inclusion issues as well as proactivity and impact. </a:t>
            </a:r>
            <a:endParaRPr lang="en-GB" sz="2600" dirty="0">
              <a:highlight>
                <a:srgbClr val="FFFF00"/>
              </a:highlight>
            </a:endParaRP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9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236345"/>
            <a:ext cx="10840720" cy="5445760"/>
          </a:xfrm>
        </p:spPr>
        <p:txBody>
          <a:bodyPr>
            <a:normAutofit lnSpcReduction="10000"/>
          </a:bodyPr>
          <a:lstStyle/>
          <a:p>
            <a:r>
              <a:rPr lang="en-GB" sz="3600" b="1" dirty="0">
                <a:solidFill>
                  <a:srgbClr val="276F13"/>
                </a:solidFill>
              </a:rPr>
              <a:t>PRO BONO</a:t>
            </a:r>
          </a:p>
          <a:p>
            <a:pPr marL="342900" lvl="0" indent="-342900" algn="l">
              <a:buFont typeface="Arial" panose="020B0604020202020204" pitchFamily="34" charset="0"/>
              <a:buChar char="•"/>
              <a:tabLst>
                <a:tab pos="457200" algn="l"/>
              </a:tabLst>
            </a:pPr>
            <a:r>
              <a:rPr lang="en-GB" dirty="0"/>
              <a:t>Many barristers do pro bono work through Advocate or other pro bono charities to help gather evidence for their KC application. </a:t>
            </a:r>
          </a:p>
          <a:p>
            <a:pPr marL="342900" lvl="0" indent="-342900" algn="l">
              <a:buFont typeface="Arial" panose="020B0604020202020204" pitchFamily="34" charset="0"/>
              <a:buChar char="•"/>
              <a:tabLst>
                <a:tab pos="457200" algn="l"/>
              </a:tabLst>
            </a:pPr>
            <a:r>
              <a:rPr lang="en-GB" dirty="0"/>
              <a:t>Pro bono case examples can be used to address the competencies.  For example:</a:t>
            </a:r>
          </a:p>
          <a:p>
            <a:pPr marL="342900" lvl="0" indent="-342900" algn="l">
              <a:buFont typeface="Arial" panose="020B0604020202020204" pitchFamily="34" charset="0"/>
              <a:buChar char="•"/>
              <a:tabLst>
                <a:tab pos="457200" algn="l"/>
              </a:tabLst>
            </a:pPr>
            <a:r>
              <a:rPr lang="en-GB" b="1" dirty="0"/>
              <a:t>Competency A: Understanding and Using the Law </a:t>
            </a:r>
            <a:r>
              <a:rPr lang="en-GB" dirty="0"/>
              <a:t>– doing pro bono cases in new areas of law enables barristers to demonstrate their ability to get up to speed quickly with a new area and apply it.</a:t>
            </a:r>
          </a:p>
          <a:p>
            <a:pPr marL="342900" lvl="0" indent="-342900" algn="l">
              <a:buFont typeface="Arial" panose="020B0604020202020204" pitchFamily="34" charset="0"/>
              <a:buChar char="•"/>
              <a:tabLst>
                <a:tab pos="457200" algn="l"/>
              </a:tabLst>
            </a:pPr>
            <a:r>
              <a:rPr lang="en-GB" b="1" dirty="0"/>
              <a:t>Competency B: Written &amp; Oral Advocacy </a:t>
            </a:r>
            <a:r>
              <a:rPr lang="en-GB" dirty="0"/>
              <a:t>– pro bono cases provide advocacy opportunities for barristers with a desk based practice.</a:t>
            </a:r>
          </a:p>
          <a:p>
            <a:pPr marL="342900" lvl="0" indent="-342900" algn="l">
              <a:buFont typeface="Arial" panose="020B0604020202020204" pitchFamily="34" charset="0"/>
              <a:buChar char="•"/>
              <a:tabLst>
                <a:tab pos="457200" algn="l"/>
              </a:tabLst>
            </a:pPr>
            <a:r>
              <a:rPr lang="en-GB" b="1" dirty="0"/>
              <a:t>Competency D: Diversity Action and Understanding </a:t>
            </a:r>
            <a:r>
              <a:rPr lang="en-GB" dirty="0"/>
              <a:t>– pro bono applicants are very diverse, many are vulnerable, and all of them face an issue accessing justice. Taking their cases will develop your understanding and demonstrate your proactivity in addressing these issues. </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5C796686-0EC6-911A-0B52-28176E1A45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293" y="5827331"/>
            <a:ext cx="1754128" cy="730486"/>
          </a:xfrm>
          <a:prstGeom prst="rect">
            <a:avLst/>
          </a:prstGeom>
        </p:spPr>
      </p:pic>
    </p:spTree>
    <p:extLst>
      <p:ext uri="{BB962C8B-B14F-4D97-AF65-F5344CB8AC3E}">
        <p14:creationId xmlns:p14="http://schemas.microsoft.com/office/powerpoint/2010/main" val="338774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200" b="1" dirty="0">
                <a:solidFill>
                  <a:srgbClr val="276F13"/>
                </a:solidFill>
              </a:rPr>
              <a:t>COMPETENCY BASED PROCESSES </a:t>
            </a:r>
          </a:p>
          <a:p>
            <a:pPr algn="l"/>
            <a:endParaRPr lang="en-GB" sz="2800" dirty="0"/>
          </a:p>
          <a:p>
            <a:pPr algn="l"/>
            <a:r>
              <a:rPr lang="en-GB" sz="4200" dirty="0"/>
              <a:t>The interview, like the application, is competency based. </a:t>
            </a:r>
          </a:p>
          <a:p>
            <a:pPr algn="l"/>
            <a:r>
              <a:rPr lang="en-GB" sz="4200" dirty="0"/>
              <a:t>The Panel is looking for evidence, not assertions or comparisons (from both applicants and assessors!)</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387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7231</TotalTime>
  <Words>1086</Words>
  <Application>Microsoft Office PowerPoint</Application>
  <PresentationFormat>Widescreen</PresentationFormat>
  <Paragraphs>110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APPLYING FOR SILK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MYTHBUSTING: SOME COMMON MISCONCEPTIONS  OF THE KC PROCESS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Miller</dc:creator>
  <cp:lastModifiedBy>Jacqueline Fraser</cp:lastModifiedBy>
  <cp:revision>59</cp:revision>
  <dcterms:created xsi:type="dcterms:W3CDTF">2023-01-24T11:54:11Z</dcterms:created>
  <dcterms:modified xsi:type="dcterms:W3CDTF">2023-11-23T08:53:51Z</dcterms:modified>
</cp:coreProperties>
</file>